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3"/>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6858000" cx="12192000"/>
  <p:notesSz cx="6858000" cy="1857375"/>
  <p:embeddedFontLst>
    <p:embeddedFont>
      <p:font typeface="IBM Plex Mono SemiBol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IBMPlexMonoSemiBold-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IBMPlexMonoSemiBold-italic.fntdata"/><Relationship Id="rId12" Type="http://schemas.openxmlformats.org/officeDocument/2006/relationships/slide" Target="slides/slide5.xml"/><Relationship Id="rId56" Type="http://schemas.openxmlformats.org/officeDocument/2006/relationships/font" Target="fonts/IBMPlexMonoSemiBold-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IBMPlexMonoSemiBol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1400"/>
              <a:buFont typeface="Times New Roman"/>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SzPts val="1400"/>
              <a:buFont typeface="Times New Roman"/>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3" name="Google Shape;293;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1" name="Google Shape;361;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0" name="Google Shape;370;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0" name="Google Shape;380;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7" name="Google Shape;387;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 name="Google Shape;394;p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1" name="Google Shape;401;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p1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09" name="Google Shape;409;p16: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Font typeface="Times New Roman"/>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7" name="Google Shape;417;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2" name="Google Shape;422;p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0" name="Google Shape;430;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00" name="Google Shape;300;p2: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Font typeface="Times New Roman"/>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8" name="Google Shape;438;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6" name="Google Shape;446;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4" name="Google Shape;454;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2" name="Google Shape;462;p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0" name="Google Shape;470;p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8" name="Google Shape;478;p2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6" name="Google Shape;486;p2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 name="Google Shape;494;p2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2" name="Google Shape;502;p2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0" name="Google Shape;510;p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7" name="Google Shape;307;p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8" name="Google Shape;518;p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6" name="Google Shape;526;p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4" name="Google Shape;534;p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2" name="Google Shape;542;p3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0" name="Google Shape;550;p3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5" name="Google Shape;555;p3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2" name="Google Shape;562;p3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9" name="Google Shape;569;p3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 name="Google Shape;576;p3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1" name="Google Shape;581;p3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4" name="Google Shape;314;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8" name="Google Shape;588;p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5" name="Google Shape;595;p4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2" name="Google Shape;602;p4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7" name="Google Shape;607;p4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5" name="Google Shape;615;p4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3" name="Google Shape;623;p4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0" name="Google Shape;630;p46: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31" name="Google Shape;631;p46:notes"/>
          <p:cNvSpPr txBox="1"/>
          <p:nvPr>
            <p:ph idx="12" type="sldNum"/>
          </p:nvPr>
        </p:nvSpPr>
        <p:spPr>
          <a:xfrm>
            <a:off x="3884760" y="8685360"/>
            <a:ext cx="2971500" cy="4584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Font typeface="Times New Roman"/>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8" name="Google Shape;638;p4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1" name="Google Shape;321;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28" name="Google Shape;328;p6: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200"/>
              <a:buFont typeface="Times New Roman"/>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5" name="Google Shape;335;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 name="Google Shape;342;p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1" name="Google Shape;351;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 name="Shape 13"/>
        <p:cNvGrpSpPr/>
        <p:nvPr/>
      </p:nvGrpSpPr>
      <p:grpSpPr>
        <a:xfrm>
          <a:off x="0" y="0"/>
          <a:ext cx="0" cy="0"/>
          <a:chOff x="0" y="0"/>
          <a:chExt cx="0" cy="0"/>
        </a:xfrm>
      </p:grpSpPr>
      <p:sp>
        <p:nvSpPr>
          <p:cNvPr id="14" name="Google Shape;14;p2"/>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2" name="Shape 52"/>
        <p:cNvGrpSpPr/>
        <p:nvPr/>
      </p:nvGrpSpPr>
      <p:grpSpPr>
        <a:xfrm>
          <a:off x="0" y="0"/>
          <a:ext cx="0" cy="0"/>
          <a:chOff x="0" y="0"/>
          <a:chExt cx="0" cy="0"/>
        </a:xfrm>
      </p:grpSpPr>
      <p:sp>
        <p:nvSpPr>
          <p:cNvPr id="53" name="Google Shape;53;p1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
          <p:cNvSpPr txBox="1"/>
          <p:nvPr>
            <p:ph idx="1" type="body"/>
          </p:nvPr>
        </p:nvSpPr>
        <p:spPr>
          <a:xfrm>
            <a:off x="838080" y="36504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1"/>
          <p:cNvSpPr txBox="1"/>
          <p:nvPr>
            <p:ph idx="2"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1"/>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7" name="Shape 57"/>
        <p:cNvGrpSpPr/>
        <p:nvPr/>
      </p:nvGrpSpPr>
      <p:grpSpPr>
        <a:xfrm>
          <a:off x="0" y="0"/>
          <a:ext cx="0" cy="0"/>
          <a:chOff x="0" y="0"/>
          <a:chExt cx="0" cy="0"/>
        </a:xfrm>
      </p:grpSpPr>
      <p:sp>
        <p:nvSpPr>
          <p:cNvPr id="58" name="Google Shape;58;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2"/>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2"/>
          <p:cNvSpPr txBox="1"/>
          <p:nvPr>
            <p:ph idx="4"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2"/>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4" name="Shape 64"/>
        <p:cNvGrpSpPr/>
        <p:nvPr/>
      </p:nvGrpSpPr>
      <p:grpSpPr>
        <a:xfrm>
          <a:off x="0" y="0"/>
          <a:ext cx="0" cy="0"/>
          <a:chOff x="0" y="0"/>
          <a:chExt cx="0" cy="0"/>
        </a:xfrm>
      </p:grpSpPr>
      <p:sp>
        <p:nvSpPr>
          <p:cNvPr id="65" name="Google Shape;65;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 type="body"/>
          </p:nvPr>
        </p:nvSpPr>
        <p:spPr>
          <a:xfrm>
            <a:off x="83808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2" type="body"/>
          </p:nvPr>
        </p:nvSpPr>
        <p:spPr>
          <a:xfrm>
            <a:off x="345312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3" type="body"/>
          </p:nvPr>
        </p:nvSpPr>
        <p:spPr>
          <a:xfrm>
            <a:off x="606816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3"/>
          <p:cNvSpPr txBox="1"/>
          <p:nvPr>
            <p:ph idx="4" type="body"/>
          </p:nvPr>
        </p:nvSpPr>
        <p:spPr>
          <a:xfrm>
            <a:off x="83808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 name="Google Shape;70;p13"/>
          <p:cNvSpPr txBox="1"/>
          <p:nvPr>
            <p:ph idx="5" type="body"/>
          </p:nvPr>
        </p:nvSpPr>
        <p:spPr>
          <a:xfrm>
            <a:off x="345312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3"/>
          <p:cNvSpPr txBox="1"/>
          <p:nvPr>
            <p:ph idx="6" type="body"/>
          </p:nvPr>
        </p:nvSpPr>
        <p:spPr>
          <a:xfrm>
            <a:off x="606816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3"/>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
        <p:nvSpPr>
          <p:cNvPr id="78" name="Google Shape;78;p1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9" name="Shape 79"/>
        <p:cNvGrpSpPr/>
        <p:nvPr/>
      </p:nvGrpSpPr>
      <p:grpSpPr>
        <a:xfrm>
          <a:off x="0" y="0"/>
          <a:ext cx="0" cy="0"/>
          <a:chOff x="0" y="0"/>
          <a:chExt cx="0" cy="0"/>
        </a:xfrm>
      </p:grpSpPr>
      <p:sp>
        <p:nvSpPr>
          <p:cNvPr id="80" name="Google Shape;80;p1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6"/>
          <p:cNvSpPr txBox="1"/>
          <p:nvPr>
            <p:ph idx="1" type="subTitle"/>
          </p:nvPr>
        </p:nvSpPr>
        <p:spPr>
          <a:xfrm>
            <a:off x="838080" y="365040"/>
            <a:ext cx="7733880" cy="58114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3" name="Shape 83"/>
        <p:cNvGrpSpPr/>
        <p:nvPr/>
      </p:nvGrpSpPr>
      <p:grpSpPr>
        <a:xfrm>
          <a:off x="0" y="0"/>
          <a:ext cx="0" cy="0"/>
          <a:chOff x="0" y="0"/>
          <a:chExt cx="0" cy="0"/>
        </a:xfrm>
      </p:grpSpPr>
      <p:sp>
        <p:nvSpPr>
          <p:cNvPr id="84" name="Google Shape;84;p1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7"/>
          <p:cNvSpPr txBox="1"/>
          <p:nvPr>
            <p:ph idx="1" type="body"/>
          </p:nvPr>
        </p:nvSpPr>
        <p:spPr>
          <a:xfrm>
            <a:off x="838080" y="365040"/>
            <a:ext cx="773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17"/>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7" name="Shape 87"/>
        <p:cNvGrpSpPr/>
        <p:nvPr/>
      </p:nvGrpSpPr>
      <p:grpSpPr>
        <a:xfrm>
          <a:off x="0" y="0"/>
          <a:ext cx="0" cy="0"/>
          <a:chOff x="0" y="0"/>
          <a:chExt cx="0" cy="0"/>
        </a:xfrm>
      </p:grpSpPr>
      <p:sp>
        <p:nvSpPr>
          <p:cNvPr id="88" name="Google Shape;88;p1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8"/>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18"/>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18"/>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5" name="Shape 95"/>
        <p:cNvGrpSpPr/>
        <p:nvPr/>
      </p:nvGrpSpPr>
      <p:grpSpPr>
        <a:xfrm>
          <a:off x="0" y="0"/>
          <a:ext cx="0" cy="0"/>
          <a:chOff x="0" y="0"/>
          <a:chExt cx="0" cy="0"/>
        </a:xfrm>
      </p:grpSpPr>
      <p:sp>
        <p:nvSpPr>
          <p:cNvPr id="96" name="Google Shape;96;p20"/>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8" name="Shape 98"/>
        <p:cNvGrpSpPr/>
        <p:nvPr/>
      </p:nvGrpSpPr>
      <p:grpSpPr>
        <a:xfrm>
          <a:off x="0" y="0"/>
          <a:ext cx="0" cy="0"/>
          <a:chOff x="0" y="0"/>
          <a:chExt cx="0" cy="0"/>
        </a:xfrm>
      </p:grpSpPr>
      <p:sp>
        <p:nvSpPr>
          <p:cNvPr id="99" name="Google Shape;99;p2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1"/>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1"/>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1"/>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1"/>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 type="subTitle"/>
          </p:nvPr>
        </p:nvSpPr>
        <p:spPr>
          <a:xfrm>
            <a:off x="838080" y="365040"/>
            <a:ext cx="7733880" cy="58114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4" name="Shape 104"/>
        <p:cNvGrpSpPr/>
        <p:nvPr/>
      </p:nvGrpSpPr>
      <p:grpSpPr>
        <a:xfrm>
          <a:off x="0" y="0"/>
          <a:ext cx="0" cy="0"/>
          <a:chOff x="0" y="0"/>
          <a:chExt cx="0" cy="0"/>
        </a:xfrm>
      </p:grpSpPr>
      <p:sp>
        <p:nvSpPr>
          <p:cNvPr id="105" name="Google Shape;105;p2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2"/>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2"/>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2"/>
          <p:cNvSpPr txBox="1"/>
          <p:nvPr>
            <p:ph idx="3"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2"/>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0" name="Shape 110"/>
        <p:cNvGrpSpPr/>
        <p:nvPr/>
      </p:nvGrpSpPr>
      <p:grpSpPr>
        <a:xfrm>
          <a:off x="0" y="0"/>
          <a:ext cx="0" cy="0"/>
          <a:chOff x="0" y="0"/>
          <a:chExt cx="0" cy="0"/>
        </a:xfrm>
      </p:grpSpPr>
      <p:sp>
        <p:nvSpPr>
          <p:cNvPr id="111" name="Google Shape;111;p2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3"/>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3"/>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3"/>
          <p:cNvSpPr txBox="1"/>
          <p:nvPr>
            <p:ph idx="3"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3"/>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16" name="Shape 116"/>
        <p:cNvGrpSpPr/>
        <p:nvPr/>
      </p:nvGrpSpPr>
      <p:grpSpPr>
        <a:xfrm>
          <a:off x="0" y="0"/>
          <a:ext cx="0" cy="0"/>
          <a:chOff x="0" y="0"/>
          <a:chExt cx="0" cy="0"/>
        </a:xfrm>
      </p:grpSpPr>
      <p:sp>
        <p:nvSpPr>
          <p:cNvPr id="117" name="Google Shape;117;p2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4"/>
          <p:cNvSpPr txBox="1"/>
          <p:nvPr>
            <p:ph idx="1" type="body"/>
          </p:nvPr>
        </p:nvSpPr>
        <p:spPr>
          <a:xfrm>
            <a:off x="838080" y="36504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24"/>
          <p:cNvSpPr txBox="1"/>
          <p:nvPr>
            <p:ph idx="2"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2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1" name="Shape 121"/>
        <p:cNvGrpSpPr/>
        <p:nvPr/>
      </p:nvGrpSpPr>
      <p:grpSpPr>
        <a:xfrm>
          <a:off x="0" y="0"/>
          <a:ext cx="0" cy="0"/>
          <a:chOff x="0" y="0"/>
          <a:chExt cx="0" cy="0"/>
        </a:xfrm>
      </p:grpSpPr>
      <p:sp>
        <p:nvSpPr>
          <p:cNvPr id="122" name="Google Shape;122;p2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5"/>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 name="Google Shape;124;p25"/>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25"/>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25"/>
          <p:cNvSpPr txBox="1"/>
          <p:nvPr>
            <p:ph idx="4"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 name="Google Shape;127;p2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28" name="Shape 128"/>
        <p:cNvGrpSpPr/>
        <p:nvPr/>
      </p:nvGrpSpPr>
      <p:grpSpPr>
        <a:xfrm>
          <a:off x="0" y="0"/>
          <a:ext cx="0" cy="0"/>
          <a:chOff x="0" y="0"/>
          <a:chExt cx="0" cy="0"/>
        </a:xfrm>
      </p:grpSpPr>
      <p:sp>
        <p:nvSpPr>
          <p:cNvPr id="129" name="Google Shape;129;p2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6"/>
          <p:cNvSpPr txBox="1"/>
          <p:nvPr>
            <p:ph idx="1" type="body"/>
          </p:nvPr>
        </p:nvSpPr>
        <p:spPr>
          <a:xfrm>
            <a:off x="83808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26"/>
          <p:cNvSpPr txBox="1"/>
          <p:nvPr>
            <p:ph idx="2" type="body"/>
          </p:nvPr>
        </p:nvSpPr>
        <p:spPr>
          <a:xfrm>
            <a:off x="345312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26"/>
          <p:cNvSpPr txBox="1"/>
          <p:nvPr>
            <p:ph idx="3" type="body"/>
          </p:nvPr>
        </p:nvSpPr>
        <p:spPr>
          <a:xfrm>
            <a:off x="606816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26"/>
          <p:cNvSpPr txBox="1"/>
          <p:nvPr>
            <p:ph idx="4" type="body"/>
          </p:nvPr>
        </p:nvSpPr>
        <p:spPr>
          <a:xfrm>
            <a:off x="83808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26"/>
          <p:cNvSpPr txBox="1"/>
          <p:nvPr>
            <p:ph idx="5" type="body"/>
          </p:nvPr>
        </p:nvSpPr>
        <p:spPr>
          <a:xfrm>
            <a:off x="345312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5" name="Google Shape;135;p26"/>
          <p:cNvSpPr txBox="1"/>
          <p:nvPr>
            <p:ph idx="6" type="body"/>
          </p:nvPr>
        </p:nvSpPr>
        <p:spPr>
          <a:xfrm>
            <a:off x="606816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2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3" name="Shape 143"/>
        <p:cNvGrpSpPr/>
        <p:nvPr/>
      </p:nvGrpSpPr>
      <p:grpSpPr>
        <a:xfrm>
          <a:off x="0" y="0"/>
          <a:ext cx="0" cy="0"/>
          <a:chOff x="0" y="0"/>
          <a:chExt cx="0" cy="0"/>
        </a:xfrm>
      </p:grpSpPr>
      <p:sp>
        <p:nvSpPr>
          <p:cNvPr id="144" name="Google Shape;144;p28"/>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8"/>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28"/>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47" name="Shape 147"/>
        <p:cNvGrpSpPr/>
        <p:nvPr/>
      </p:nvGrpSpPr>
      <p:grpSpPr>
        <a:xfrm>
          <a:off x="0" y="0"/>
          <a:ext cx="0" cy="0"/>
          <a:chOff x="0" y="0"/>
          <a:chExt cx="0" cy="0"/>
        </a:xfrm>
      </p:grpSpPr>
      <p:sp>
        <p:nvSpPr>
          <p:cNvPr id="148" name="Google Shape;148;p2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9"/>
          <p:cNvSpPr txBox="1"/>
          <p:nvPr>
            <p:ph idx="1" type="subTitle"/>
          </p:nvPr>
        </p:nvSpPr>
        <p:spPr>
          <a:xfrm>
            <a:off x="838080" y="365040"/>
            <a:ext cx="7733880" cy="58114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9"/>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9"/>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9"/>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3" name="Shape 153"/>
        <p:cNvGrpSpPr/>
        <p:nvPr/>
      </p:nvGrpSpPr>
      <p:grpSpPr>
        <a:xfrm>
          <a:off x="0" y="0"/>
          <a:ext cx="0" cy="0"/>
          <a:chOff x="0" y="0"/>
          <a:chExt cx="0" cy="0"/>
        </a:xfrm>
      </p:grpSpPr>
      <p:sp>
        <p:nvSpPr>
          <p:cNvPr id="154" name="Google Shape;154;p3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0"/>
          <p:cNvSpPr txBox="1"/>
          <p:nvPr>
            <p:ph idx="1" type="body"/>
          </p:nvPr>
        </p:nvSpPr>
        <p:spPr>
          <a:xfrm>
            <a:off x="838080" y="365040"/>
            <a:ext cx="773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0"/>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0"/>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30"/>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59" name="Shape 159"/>
        <p:cNvGrpSpPr/>
        <p:nvPr/>
      </p:nvGrpSpPr>
      <p:grpSpPr>
        <a:xfrm>
          <a:off x="0" y="0"/>
          <a:ext cx="0" cy="0"/>
          <a:chOff x="0" y="0"/>
          <a:chExt cx="0" cy="0"/>
        </a:xfrm>
      </p:grpSpPr>
      <p:sp>
        <p:nvSpPr>
          <p:cNvPr id="160" name="Google Shape;160;p3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1"/>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31"/>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3" name="Google Shape;163;p31"/>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31"/>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31"/>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3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32"/>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2"/>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32"/>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 type="body"/>
          </p:nvPr>
        </p:nvSpPr>
        <p:spPr>
          <a:xfrm>
            <a:off x="838080" y="365040"/>
            <a:ext cx="773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4"/>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1" name="Shape 171"/>
        <p:cNvGrpSpPr/>
        <p:nvPr/>
      </p:nvGrpSpPr>
      <p:grpSpPr>
        <a:xfrm>
          <a:off x="0" y="0"/>
          <a:ext cx="0" cy="0"/>
          <a:chOff x="0" y="0"/>
          <a:chExt cx="0" cy="0"/>
        </a:xfrm>
      </p:grpSpPr>
      <p:sp>
        <p:nvSpPr>
          <p:cNvPr id="172" name="Google Shape;172;p33"/>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3"/>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33"/>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5" name="Google Shape;175;p33"/>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6" name="Shape 176"/>
        <p:cNvGrpSpPr/>
        <p:nvPr/>
      </p:nvGrpSpPr>
      <p:grpSpPr>
        <a:xfrm>
          <a:off x="0" y="0"/>
          <a:ext cx="0" cy="0"/>
          <a:chOff x="0" y="0"/>
          <a:chExt cx="0" cy="0"/>
        </a:xfrm>
      </p:grpSpPr>
      <p:sp>
        <p:nvSpPr>
          <p:cNvPr id="177" name="Google Shape;177;p3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34"/>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9" name="Google Shape;179;p34"/>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0" name="Google Shape;180;p34"/>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1" name="Google Shape;181;p34"/>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3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3" name="Google Shape;183;p34"/>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4" name="Shape 184"/>
        <p:cNvGrpSpPr/>
        <p:nvPr/>
      </p:nvGrpSpPr>
      <p:grpSpPr>
        <a:xfrm>
          <a:off x="0" y="0"/>
          <a:ext cx="0" cy="0"/>
          <a:chOff x="0" y="0"/>
          <a:chExt cx="0" cy="0"/>
        </a:xfrm>
      </p:grpSpPr>
      <p:sp>
        <p:nvSpPr>
          <p:cNvPr id="185" name="Google Shape;185;p3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35"/>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7" name="Google Shape;187;p35"/>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8" name="Google Shape;188;p35"/>
          <p:cNvSpPr txBox="1"/>
          <p:nvPr>
            <p:ph idx="3"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9" name="Google Shape;189;p35"/>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3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35"/>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92" name="Shape 192"/>
        <p:cNvGrpSpPr/>
        <p:nvPr/>
      </p:nvGrpSpPr>
      <p:grpSpPr>
        <a:xfrm>
          <a:off x="0" y="0"/>
          <a:ext cx="0" cy="0"/>
          <a:chOff x="0" y="0"/>
          <a:chExt cx="0" cy="0"/>
        </a:xfrm>
      </p:grpSpPr>
      <p:sp>
        <p:nvSpPr>
          <p:cNvPr id="193" name="Google Shape;193;p3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36"/>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36"/>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6" name="Google Shape;196;p36"/>
          <p:cNvSpPr txBox="1"/>
          <p:nvPr>
            <p:ph idx="3"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7" name="Google Shape;197;p36"/>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36"/>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00" name="Shape 200"/>
        <p:cNvGrpSpPr/>
        <p:nvPr/>
      </p:nvGrpSpPr>
      <p:grpSpPr>
        <a:xfrm>
          <a:off x="0" y="0"/>
          <a:ext cx="0" cy="0"/>
          <a:chOff x="0" y="0"/>
          <a:chExt cx="0" cy="0"/>
        </a:xfrm>
      </p:grpSpPr>
      <p:sp>
        <p:nvSpPr>
          <p:cNvPr id="201" name="Google Shape;201;p3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7"/>
          <p:cNvSpPr txBox="1"/>
          <p:nvPr>
            <p:ph idx="1" type="body"/>
          </p:nvPr>
        </p:nvSpPr>
        <p:spPr>
          <a:xfrm>
            <a:off x="838080" y="36504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3" name="Google Shape;203;p37"/>
          <p:cNvSpPr txBox="1"/>
          <p:nvPr>
            <p:ph idx="2"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37"/>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37"/>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6" name="Google Shape;206;p37"/>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07" name="Shape 207"/>
        <p:cNvGrpSpPr/>
        <p:nvPr/>
      </p:nvGrpSpPr>
      <p:grpSpPr>
        <a:xfrm>
          <a:off x="0" y="0"/>
          <a:ext cx="0" cy="0"/>
          <a:chOff x="0" y="0"/>
          <a:chExt cx="0" cy="0"/>
        </a:xfrm>
      </p:grpSpPr>
      <p:sp>
        <p:nvSpPr>
          <p:cNvPr id="208" name="Google Shape;208;p3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8"/>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0" name="Google Shape;210;p38"/>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1" name="Google Shape;211;p38"/>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2" name="Google Shape;212;p38"/>
          <p:cNvSpPr txBox="1"/>
          <p:nvPr>
            <p:ph idx="4"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3" name="Google Shape;213;p38"/>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38"/>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5" name="Google Shape;215;p38"/>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16" name="Shape 216"/>
        <p:cNvGrpSpPr/>
        <p:nvPr/>
      </p:nvGrpSpPr>
      <p:grpSpPr>
        <a:xfrm>
          <a:off x="0" y="0"/>
          <a:ext cx="0" cy="0"/>
          <a:chOff x="0" y="0"/>
          <a:chExt cx="0" cy="0"/>
        </a:xfrm>
      </p:grpSpPr>
      <p:sp>
        <p:nvSpPr>
          <p:cNvPr id="217" name="Google Shape;217;p3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39"/>
          <p:cNvSpPr txBox="1"/>
          <p:nvPr>
            <p:ph idx="1" type="body"/>
          </p:nvPr>
        </p:nvSpPr>
        <p:spPr>
          <a:xfrm>
            <a:off x="83808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9" name="Google Shape;219;p39"/>
          <p:cNvSpPr txBox="1"/>
          <p:nvPr>
            <p:ph idx="2" type="body"/>
          </p:nvPr>
        </p:nvSpPr>
        <p:spPr>
          <a:xfrm>
            <a:off x="345312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0" name="Google Shape;220;p39"/>
          <p:cNvSpPr txBox="1"/>
          <p:nvPr>
            <p:ph idx="3" type="body"/>
          </p:nvPr>
        </p:nvSpPr>
        <p:spPr>
          <a:xfrm>
            <a:off x="606816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1" name="Google Shape;221;p39"/>
          <p:cNvSpPr txBox="1"/>
          <p:nvPr>
            <p:ph idx="4" type="body"/>
          </p:nvPr>
        </p:nvSpPr>
        <p:spPr>
          <a:xfrm>
            <a:off x="83808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39"/>
          <p:cNvSpPr txBox="1"/>
          <p:nvPr>
            <p:ph idx="5" type="body"/>
          </p:nvPr>
        </p:nvSpPr>
        <p:spPr>
          <a:xfrm>
            <a:off x="345312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39"/>
          <p:cNvSpPr txBox="1"/>
          <p:nvPr>
            <p:ph idx="6" type="body"/>
          </p:nvPr>
        </p:nvSpPr>
        <p:spPr>
          <a:xfrm>
            <a:off x="606816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4" name="Google Shape;224;p39"/>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9"/>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1pPr>
            <a:lvl2pPr indent="0" lvl="1"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2pPr>
            <a:lvl3pPr indent="0" lvl="2"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3pPr>
            <a:lvl4pPr indent="0" lvl="3"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4pPr>
            <a:lvl5pPr indent="0" lvl="4"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5pPr>
            <a:lvl6pPr indent="0" lvl="5"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6pPr>
            <a:lvl7pPr indent="0" lvl="6"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7pPr>
            <a:lvl8pPr indent="0" lvl="7"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8pPr>
            <a:lvl9pPr indent="0" lvl="8" marL="0" algn="r">
              <a:lnSpc>
                <a:spcPct val="100000"/>
              </a:lnSpc>
              <a:spcBef>
                <a:spcPts val="0"/>
              </a:spcBef>
              <a:buClr>
                <a:srgbClr val="1C7DDB"/>
              </a:buClr>
              <a:buSzPts val="1600"/>
              <a:buFont typeface="Arial"/>
              <a:buNone/>
              <a:defRPr b="0" sz="1600"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39"/>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algn="l">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1" name="Shape 231"/>
        <p:cNvGrpSpPr/>
        <p:nvPr/>
      </p:nvGrpSpPr>
      <p:grpSpPr>
        <a:xfrm>
          <a:off x="0" y="0"/>
          <a:ext cx="0" cy="0"/>
          <a:chOff x="0" y="0"/>
          <a:chExt cx="0" cy="0"/>
        </a:xfrm>
      </p:grpSpPr>
      <p:sp>
        <p:nvSpPr>
          <p:cNvPr id="232" name="Google Shape;232;p41"/>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33" name="Shape 233"/>
        <p:cNvGrpSpPr/>
        <p:nvPr/>
      </p:nvGrpSpPr>
      <p:grpSpPr>
        <a:xfrm>
          <a:off x="0" y="0"/>
          <a:ext cx="0" cy="0"/>
          <a:chOff x="0" y="0"/>
          <a:chExt cx="0" cy="0"/>
        </a:xfrm>
      </p:grpSpPr>
      <p:sp>
        <p:nvSpPr>
          <p:cNvPr id="234" name="Google Shape;234;p42"/>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5" name="Google Shape;235;p42"/>
          <p:cNvSpPr txBox="1"/>
          <p:nvPr>
            <p:ph idx="1" type="subTitle"/>
          </p:nvPr>
        </p:nvSpPr>
        <p:spPr>
          <a:xfrm>
            <a:off x="838080" y="365040"/>
            <a:ext cx="7734000" cy="5811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42"/>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37" name="Shape 237"/>
        <p:cNvGrpSpPr/>
        <p:nvPr/>
      </p:nvGrpSpPr>
      <p:grpSpPr>
        <a:xfrm>
          <a:off x="0" y="0"/>
          <a:ext cx="0" cy="0"/>
          <a:chOff x="0" y="0"/>
          <a:chExt cx="0" cy="0"/>
        </a:xfrm>
      </p:grpSpPr>
      <p:sp>
        <p:nvSpPr>
          <p:cNvPr id="238" name="Google Shape;238;p43"/>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9" name="Google Shape;239;p43"/>
          <p:cNvSpPr txBox="1"/>
          <p:nvPr>
            <p:ph idx="1" type="body"/>
          </p:nvPr>
        </p:nvSpPr>
        <p:spPr>
          <a:xfrm>
            <a:off x="838080" y="365040"/>
            <a:ext cx="7734000" cy="58116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40" name="Google Shape;240;p43"/>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 name="Shape 23"/>
        <p:cNvGrpSpPr/>
        <p:nvPr/>
      </p:nvGrpSpPr>
      <p:grpSpPr>
        <a:xfrm>
          <a:off x="0" y="0"/>
          <a:ext cx="0" cy="0"/>
          <a:chOff x="0" y="0"/>
          <a:chExt cx="0" cy="0"/>
        </a:xfrm>
      </p:grpSpPr>
      <p:sp>
        <p:nvSpPr>
          <p:cNvPr id="24" name="Google Shape;24;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5"/>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5"/>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41" name="Shape 241"/>
        <p:cNvGrpSpPr/>
        <p:nvPr/>
      </p:nvGrpSpPr>
      <p:grpSpPr>
        <a:xfrm>
          <a:off x="0" y="0"/>
          <a:ext cx="0" cy="0"/>
          <a:chOff x="0" y="0"/>
          <a:chExt cx="0" cy="0"/>
        </a:xfrm>
      </p:grpSpPr>
      <p:sp>
        <p:nvSpPr>
          <p:cNvPr id="242" name="Google Shape;242;p44"/>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3" name="Google Shape;243;p44"/>
          <p:cNvSpPr txBox="1"/>
          <p:nvPr>
            <p:ph idx="1" type="body"/>
          </p:nvPr>
        </p:nvSpPr>
        <p:spPr>
          <a:xfrm>
            <a:off x="838080" y="365040"/>
            <a:ext cx="3774000" cy="58116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44" name="Google Shape;244;p44"/>
          <p:cNvSpPr txBox="1"/>
          <p:nvPr>
            <p:ph idx="2" type="body"/>
          </p:nvPr>
        </p:nvSpPr>
        <p:spPr>
          <a:xfrm>
            <a:off x="4800960" y="365040"/>
            <a:ext cx="3774000" cy="58116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45" name="Google Shape;245;p44"/>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6" name="Shape 246"/>
        <p:cNvGrpSpPr/>
        <p:nvPr/>
      </p:nvGrpSpPr>
      <p:grpSpPr>
        <a:xfrm>
          <a:off x="0" y="0"/>
          <a:ext cx="0" cy="0"/>
          <a:chOff x="0" y="0"/>
          <a:chExt cx="0" cy="0"/>
        </a:xfrm>
      </p:grpSpPr>
      <p:sp>
        <p:nvSpPr>
          <p:cNvPr id="247" name="Google Shape;247;p45"/>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8" name="Google Shape;248;p45"/>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9" name="Shape 249"/>
        <p:cNvGrpSpPr/>
        <p:nvPr/>
      </p:nvGrpSpPr>
      <p:grpSpPr>
        <a:xfrm>
          <a:off x="0" y="0"/>
          <a:ext cx="0" cy="0"/>
          <a:chOff x="0" y="0"/>
          <a:chExt cx="0" cy="0"/>
        </a:xfrm>
      </p:grpSpPr>
      <p:sp>
        <p:nvSpPr>
          <p:cNvPr id="250" name="Google Shape;250;p46"/>
          <p:cNvSpPr txBox="1"/>
          <p:nvPr>
            <p:ph idx="1" type="subTitle"/>
          </p:nvPr>
        </p:nvSpPr>
        <p:spPr>
          <a:xfrm>
            <a:off x="609480" y="273600"/>
            <a:ext cx="10972500" cy="5307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1" name="Google Shape;251;p46"/>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52" name="Shape 252"/>
        <p:cNvGrpSpPr/>
        <p:nvPr/>
      </p:nvGrpSpPr>
      <p:grpSpPr>
        <a:xfrm>
          <a:off x="0" y="0"/>
          <a:ext cx="0" cy="0"/>
          <a:chOff x="0" y="0"/>
          <a:chExt cx="0" cy="0"/>
        </a:xfrm>
      </p:grpSpPr>
      <p:sp>
        <p:nvSpPr>
          <p:cNvPr id="253" name="Google Shape;253;p47"/>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4" name="Google Shape;254;p47"/>
          <p:cNvSpPr txBox="1"/>
          <p:nvPr>
            <p:ph idx="1" type="body"/>
          </p:nvPr>
        </p:nvSpPr>
        <p:spPr>
          <a:xfrm>
            <a:off x="838080" y="36504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55" name="Google Shape;255;p47"/>
          <p:cNvSpPr txBox="1"/>
          <p:nvPr>
            <p:ph idx="2" type="body"/>
          </p:nvPr>
        </p:nvSpPr>
        <p:spPr>
          <a:xfrm>
            <a:off x="4800960" y="365040"/>
            <a:ext cx="3774000" cy="58116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56" name="Google Shape;256;p47"/>
          <p:cNvSpPr txBox="1"/>
          <p:nvPr>
            <p:ph idx="3" type="body"/>
          </p:nvPr>
        </p:nvSpPr>
        <p:spPr>
          <a:xfrm>
            <a:off x="838080" y="340092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57" name="Google Shape;257;p47"/>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58" name="Shape 258"/>
        <p:cNvGrpSpPr/>
        <p:nvPr/>
      </p:nvGrpSpPr>
      <p:grpSpPr>
        <a:xfrm>
          <a:off x="0" y="0"/>
          <a:ext cx="0" cy="0"/>
          <a:chOff x="0" y="0"/>
          <a:chExt cx="0" cy="0"/>
        </a:xfrm>
      </p:grpSpPr>
      <p:sp>
        <p:nvSpPr>
          <p:cNvPr id="259" name="Google Shape;259;p48"/>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0" name="Google Shape;260;p48"/>
          <p:cNvSpPr txBox="1"/>
          <p:nvPr>
            <p:ph idx="1" type="body"/>
          </p:nvPr>
        </p:nvSpPr>
        <p:spPr>
          <a:xfrm>
            <a:off x="838080" y="365040"/>
            <a:ext cx="3774000" cy="58116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61" name="Google Shape;261;p48"/>
          <p:cNvSpPr txBox="1"/>
          <p:nvPr>
            <p:ph idx="2" type="body"/>
          </p:nvPr>
        </p:nvSpPr>
        <p:spPr>
          <a:xfrm>
            <a:off x="4800960" y="36504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62" name="Google Shape;262;p48"/>
          <p:cNvSpPr txBox="1"/>
          <p:nvPr>
            <p:ph idx="3" type="body"/>
          </p:nvPr>
        </p:nvSpPr>
        <p:spPr>
          <a:xfrm>
            <a:off x="4800960" y="340092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63" name="Google Shape;263;p48"/>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64" name="Shape 264"/>
        <p:cNvGrpSpPr/>
        <p:nvPr/>
      </p:nvGrpSpPr>
      <p:grpSpPr>
        <a:xfrm>
          <a:off x="0" y="0"/>
          <a:ext cx="0" cy="0"/>
          <a:chOff x="0" y="0"/>
          <a:chExt cx="0" cy="0"/>
        </a:xfrm>
      </p:grpSpPr>
      <p:sp>
        <p:nvSpPr>
          <p:cNvPr id="265" name="Google Shape;265;p49"/>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6" name="Google Shape;266;p49"/>
          <p:cNvSpPr txBox="1"/>
          <p:nvPr>
            <p:ph idx="1" type="body"/>
          </p:nvPr>
        </p:nvSpPr>
        <p:spPr>
          <a:xfrm>
            <a:off x="838080" y="36504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67" name="Google Shape;267;p49"/>
          <p:cNvSpPr txBox="1"/>
          <p:nvPr>
            <p:ph idx="2" type="body"/>
          </p:nvPr>
        </p:nvSpPr>
        <p:spPr>
          <a:xfrm>
            <a:off x="4800960" y="36504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68" name="Google Shape;268;p49"/>
          <p:cNvSpPr txBox="1"/>
          <p:nvPr>
            <p:ph idx="3" type="body"/>
          </p:nvPr>
        </p:nvSpPr>
        <p:spPr>
          <a:xfrm>
            <a:off x="838080" y="3400920"/>
            <a:ext cx="773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69" name="Google Shape;269;p49"/>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70" name="Shape 270"/>
        <p:cNvGrpSpPr/>
        <p:nvPr/>
      </p:nvGrpSpPr>
      <p:grpSpPr>
        <a:xfrm>
          <a:off x="0" y="0"/>
          <a:ext cx="0" cy="0"/>
          <a:chOff x="0" y="0"/>
          <a:chExt cx="0" cy="0"/>
        </a:xfrm>
      </p:grpSpPr>
      <p:sp>
        <p:nvSpPr>
          <p:cNvPr id="271" name="Google Shape;271;p50"/>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2" name="Google Shape;272;p50"/>
          <p:cNvSpPr txBox="1"/>
          <p:nvPr>
            <p:ph idx="1" type="body"/>
          </p:nvPr>
        </p:nvSpPr>
        <p:spPr>
          <a:xfrm>
            <a:off x="838080" y="365040"/>
            <a:ext cx="773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73" name="Google Shape;273;p50"/>
          <p:cNvSpPr txBox="1"/>
          <p:nvPr>
            <p:ph idx="2" type="body"/>
          </p:nvPr>
        </p:nvSpPr>
        <p:spPr>
          <a:xfrm>
            <a:off x="838080" y="3400920"/>
            <a:ext cx="773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74" name="Google Shape;274;p50"/>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75" name="Shape 275"/>
        <p:cNvGrpSpPr/>
        <p:nvPr/>
      </p:nvGrpSpPr>
      <p:grpSpPr>
        <a:xfrm>
          <a:off x="0" y="0"/>
          <a:ext cx="0" cy="0"/>
          <a:chOff x="0" y="0"/>
          <a:chExt cx="0" cy="0"/>
        </a:xfrm>
      </p:grpSpPr>
      <p:sp>
        <p:nvSpPr>
          <p:cNvPr id="276" name="Google Shape;276;p51"/>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 name="Google Shape;277;p51"/>
          <p:cNvSpPr txBox="1"/>
          <p:nvPr>
            <p:ph idx="1" type="body"/>
          </p:nvPr>
        </p:nvSpPr>
        <p:spPr>
          <a:xfrm>
            <a:off x="838080" y="36504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78" name="Google Shape;278;p51"/>
          <p:cNvSpPr txBox="1"/>
          <p:nvPr>
            <p:ph idx="2" type="body"/>
          </p:nvPr>
        </p:nvSpPr>
        <p:spPr>
          <a:xfrm>
            <a:off x="4800960" y="36504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79" name="Google Shape;279;p51"/>
          <p:cNvSpPr txBox="1"/>
          <p:nvPr>
            <p:ph idx="3" type="body"/>
          </p:nvPr>
        </p:nvSpPr>
        <p:spPr>
          <a:xfrm>
            <a:off x="838080" y="340092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80" name="Google Shape;280;p51"/>
          <p:cNvSpPr txBox="1"/>
          <p:nvPr>
            <p:ph idx="4" type="body"/>
          </p:nvPr>
        </p:nvSpPr>
        <p:spPr>
          <a:xfrm>
            <a:off x="4800960" y="3400920"/>
            <a:ext cx="3774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81" name="Google Shape;281;p51"/>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82" name="Shape 282"/>
        <p:cNvGrpSpPr/>
        <p:nvPr/>
      </p:nvGrpSpPr>
      <p:grpSpPr>
        <a:xfrm>
          <a:off x="0" y="0"/>
          <a:ext cx="0" cy="0"/>
          <a:chOff x="0" y="0"/>
          <a:chExt cx="0" cy="0"/>
        </a:xfrm>
      </p:grpSpPr>
      <p:sp>
        <p:nvSpPr>
          <p:cNvPr id="283" name="Google Shape;283;p52"/>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4" name="Google Shape;284;p52"/>
          <p:cNvSpPr txBox="1"/>
          <p:nvPr>
            <p:ph idx="1" type="body"/>
          </p:nvPr>
        </p:nvSpPr>
        <p:spPr>
          <a:xfrm>
            <a:off x="838080" y="365040"/>
            <a:ext cx="2490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85" name="Google Shape;285;p52"/>
          <p:cNvSpPr txBox="1"/>
          <p:nvPr>
            <p:ph idx="2" type="body"/>
          </p:nvPr>
        </p:nvSpPr>
        <p:spPr>
          <a:xfrm>
            <a:off x="3453120" y="365040"/>
            <a:ext cx="2490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86" name="Google Shape;286;p52"/>
          <p:cNvSpPr txBox="1"/>
          <p:nvPr>
            <p:ph idx="3" type="body"/>
          </p:nvPr>
        </p:nvSpPr>
        <p:spPr>
          <a:xfrm>
            <a:off x="6068160" y="365040"/>
            <a:ext cx="2490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87" name="Google Shape;287;p52"/>
          <p:cNvSpPr txBox="1"/>
          <p:nvPr>
            <p:ph idx="4" type="body"/>
          </p:nvPr>
        </p:nvSpPr>
        <p:spPr>
          <a:xfrm>
            <a:off x="838080" y="3400920"/>
            <a:ext cx="2490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88" name="Google Shape;288;p52"/>
          <p:cNvSpPr txBox="1"/>
          <p:nvPr>
            <p:ph idx="5" type="body"/>
          </p:nvPr>
        </p:nvSpPr>
        <p:spPr>
          <a:xfrm>
            <a:off x="3453120" y="3400920"/>
            <a:ext cx="2490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89" name="Google Shape;289;p52"/>
          <p:cNvSpPr txBox="1"/>
          <p:nvPr>
            <p:ph idx="6" type="body"/>
          </p:nvPr>
        </p:nvSpPr>
        <p:spPr>
          <a:xfrm>
            <a:off x="6068160" y="3400920"/>
            <a:ext cx="2490000" cy="27720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90" name="Google Shape;290;p52"/>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rtl="0" algn="ctr">
              <a:spcBef>
                <a:spcPts val="0"/>
              </a:spcBef>
              <a:spcAft>
                <a:spcPts val="0"/>
              </a:spcAft>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1" name="Shape 31"/>
        <p:cNvGrpSpPr/>
        <p:nvPr/>
      </p:nvGrpSpPr>
      <p:grpSpPr>
        <a:xfrm>
          <a:off x="0" y="0"/>
          <a:ext cx="0" cy="0"/>
          <a:chOff x="0" y="0"/>
          <a:chExt cx="0" cy="0"/>
        </a:xfrm>
      </p:grpSpPr>
      <p:sp>
        <p:nvSpPr>
          <p:cNvPr id="32" name="Google Shape;32;p7"/>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4" name="Shape 34"/>
        <p:cNvGrpSpPr/>
        <p:nvPr/>
      </p:nvGrpSpPr>
      <p:grpSpPr>
        <a:xfrm>
          <a:off x="0" y="0"/>
          <a:ext cx="0" cy="0"/>
          <a:chOff x="0" y="0"/>
          <a:chExt cx="0" cy="0"/>
        </a:xfrm>
      </p:grpSpPr>
      <p:sp>
        <p:nvSpPr>
          <p:cNvPr id="35" name="Google Shape;35;p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8"/>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8"/>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8"/>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 name="Shape 40"/>
        <p:cNvGrpSpPr/>
        <p:nvPr/>
      </p:nvGrpSpPr>
      <p:grpSpPr>
        <a:xfrm>
          <a:off x="0" y="0"/>
          <a:ext cx="0" cy="0"/>
          <a:chOff x="0" y="0"/>
          <a:chExt cx="0" cy="0"/>
        </a:xfrm>
      </p:grpSpPr>
      <p:sp>
        <p:nvSpPr>
          <p:cNvPr id="41" name="Google Shape;41;p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9"/>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9"/>
          <p:cNvSpPr txBox="1"/>
          <p:nvPr>
            <p:ph idx="3"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9"/>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 name="Shape 46"/>
        <p:cNvGrpSpPr/>
        <p:nvPr/>
      </p:nvGrpSpPr>
      <p:grpSpPr>
        <a:xfrm>
          <a:off x="0" y="0"/>
          <a:ext cx="0" cy="0"/>
          <a:chOff x="0" y="0"/>
          <a:chExt cx="0" cy="0"/>
        </a:xfrm>
      </p:grpSpPr>
      <p:sp>
        <p:nvSpPr>
          <p:cNvPr id="47" name="Google Shape;47;p1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0"/>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0"/>
          <p:cNvSpPr txBox="1"/>
          <p:nvPr>
            <p:ph idx="3"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0"/>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2.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4.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523880" y="1122480"/>
            <a:ext cx="9143640" cy="2387160"/>
          </a:xfrm>
          <a:prstGeom prst="rect">
            <a:avLst/>
          </a:prstGeom>
          <a:noFill/>
          <a:ln>
            <a:noFill/>
          </a:ln>
        </p:spPr>
        <p:txBody>
          <a:bodyPr anchorCtr="0" anchor="b" bIns="45000" lIns="90000" spcFirstLastPara="1" rIns="90000" wrap="square" tIns="450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marR="0" rtl="0" algn="ctr">
              <a:spcBef>
                <a:spcPts val="0"/>
              </a:spcBef>
              <a:spcAft>
                <a:spcPts val="0"/>
              </a:spcAft>
              <a:buSzPts val="1400"/>
              <a:buFont typeface="Times New Roman"/>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sp>
        <p:nvSpPr>
          <p:cNvPr id="74" name="Google Shape;74;p1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75" name="Google Shape;75;p1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6" name="Google Shape;76;p1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27"/>
          <p:cNvSpPr txBox="1"/>
          <p:nvPr>
            <p:ph type="title"/>
          </p:nvPr>
        </p:nvSpPr>
        <p:spPr>
          <a:xfrm>
            <a:off x="831960" y="1709640"/>
            <a:ext cx="10515240" cy="2852280"/>
          </a:xfrm>
          <a:prstGeom prst="rect">
            <a:avLst/>
          </a:prstGeom>
          <a:noFill/>
          <a:ln>
            <a:noFill/>
          </a:ln>
        </p:spPr>
        <p:txBody>
          <a:bodyPr anchorCtr="0" anchor="b" bIns="45000" lIns="90000" spcFirstLastPara="1" rIns="90000" wrap="square" tIns="450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9" name="Google Shape;139;p27"/>
          <p:cNvSpPr txBox="1"/>
          <p:nvPr>
            <p:ph idx="1" type="body"/>
          </p:nvPr>
        </p:nvSpPr>
        <p:spPr>
          <a:xfrm>
            <a:off x="831960" y="4589640"/>
            <a:ext cx="10515240" cy="1499760"/>
          </a:xfrm>
          <a:prstGeom prst="rect">
            <a:avLst/>
          </a:prstGeom>
          <a:noFill/>
          <a:ln>
            <a:noFill/>
          </a:ln>
        </p:spPr>
        <p:txBody>
          <a:bodyPr anchorCtr="0" anchor="t" bIns="45000" lIns="90000" spcFirstLastPara="1" rIns="90000" wrap="square" tIns="450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0" name="Google Shape;140;p27"/>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1" name="Google Shape;141;p27"/>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marR="0" rtl="0" algn="ctr">
              <a:spcBef>
                <a:spcPts val="0"/>
              </a:spcBef>
              <a:spcAft>
                <a:spcPts val="0"/>
              </a:spcAft>
              <a:buSzPts val="1400"/>
              <a:buFont typeface="Times New Roman"/>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2" name="Google Shape;142;p27"/>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1pPr>
            <a:lvl2pPr indent="0" lvl="1"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2pPr>
            <a:lvl3pPr indent="0" lvl="2"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3pPr>
            <a:lvl4pPr indent="0" lvl="3"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4pPr>
            <a:lvl5pPr indent="0" lvl="4"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5pPr>
            <a:lvl6pPr indent="0" lvl="5"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6pPr>
            <a:lvl7pPr indent="0" lvl="6"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7pPr>
            <a:lvl8pPr indent="0" lvl="7"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8pPr>
            <a:lvl9pPr indent="0" lvl="8" marL="0" marR="0" rtl="0" algn="r">
              <a:lnSpc>
                <a:spcPct val="100000"/>
              </a:lnSpc>
              <a:spcBef>
                <a:spcPts val="0"/>
              </a:spcBef>
              <a:buClr>
                <a:srgbClr val="1C7DDB"/>
              </a:buClr>
              <a:buSzPts val="1600"/>
              <a:buFont typeface="Arial"/>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7" name="Shape 227"/>
        <p:cNvGrpSpPr/>
        <p:nvPr/>
      </p:nvGrpSpPr>
      <p:grpSpPr>
        <a:xfrm>
          <a:off x="0" y="0"/>
          <a:ext cx="0" cy="0"/>
          <a:chOff x="0" y="0"/>
          <a:chExt cx="0" cy="0"/>
        </a:xfrm>
      </p:grpSpPr>
      <p:sp>
        <p:nvSpPr>
          <p:cNvPr id="228" name="Google Shape;228;p40"/>
          <p:cNvSpPr txBox="1"/>
          <p:nvPr>
            <p:ph idx="1" type="body"/>
          </p:nvPr>
        </p:nvSpPr>
        <p:spPr>
          <a:xfrm>
            <a:off x="838080" y="365040"/>
            <a:ext cx="7734000" cy="5811600"/>
          </a:xfrm>
          <a:prstGeom prst="rect">
            <a:avLst/>
          </a:prstGeom>
          <a:noFill/>
          <a:ln>
            <a:noFill/>
          </a:ln>
        </p:spPr>
        <p:txBody>
          <a:bodyPr anchorCtr="0" anchor="t" bIns="45000" lIns="90000" spcFirstLastPara="1" rIns="90000" wrap="square" tIns="450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29" name="Google Shape;229;p40"/>
          <p:cNvSpPr txBox="1"/>
          <p:nvPr>
            <p:ph idx="11" type="ftr"/>
          </p:nvPr>
        </p:nvSpPr>
        <p:spPr>
          <a:xfrm>
            <a:off x="4038480" y="6356520"/>
            <a:ext cx="4114500" cy="364800"/>
          </a:xfrm>
          <a:prstGeom prst="rect">
            <a:avLst/>
          </a:prstGeom>
          <a:noFill/>
          <a:ln>
            <a:noFill/>
          </a:ln>
        </p:spPr>
        <p:txBody>
          <a:bodyPr anchorCtr="0" anchor="t" bIns="45000" lIns="90000" spcFirstLastPara="1" rIns="90000" wrap="square" tIns="45000">
            <a:noAutofit/>
          </a:bodyPr>
          <a:lstStyle>
            <a:lvl1pPr lvl="0" marR="0" rtl="0" algn="ctr">
              <a:spcBef>
                <a:spcPts val="0"/>
              </a:spcBef>
              <a:spcAft>
                <a:spcPts val="0"/>
              </a:spcAft>
              <a:buSzPts val="1400"/>
              <a:buFont typeface="Times New Roman"/>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0" name="Google Shape;230;p40"/>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7.xml"/><Relationship Id="rId3" Type="http://schemas.openxmlformats.org/officeDocument/2006/relationships/image" Target="../media/image7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53"/>
          <p:cNvSpPr/>
          <p:nvPr/>
        </p:nvSpPr>
        <p:spPr>
          <a:xfrm>
            <a:off x="888480" y="4568760"/>
            <a:ext cx="4151520" cy="6404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7E6E6"/>
              </a:buClr>
              <a:buSzPts val="1800"/>
              <a:buFont typeface="Arial"/>
              <a:buNone/>
            </a:pPr>
            <a:r>
              <a:rPr b="0" i="0" lang="en-US" sz="1800" u="none" cap="none" strike="noStrike">
                <a:solidFill>
                  <a:srgbClr val="E7E6E6"/>
                </a:solidFill>
                <a:latin typeface="Arial"/>
                <a:ea typeface="Arial"/>
                <a:cs typeface="Arial"/>
                <a:sym typeface="Arial"/>
              </a:rPr>
              <a:t>Shaishavkumar Amrutlal Patel</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Clr>
                <a:srgbClr val="E7E6E6"/>
              </a:buClr>
              <a:buSzPts val="1800"/>
              <a:buFont typeface="Arial"/>
              <a:buNone/>
            </a:pPr>
            <a:r>
              <a:rPr b="0" i="0" lang="en-US" sz="1800" u="none" cap="none" strike="noStrike">
                <a:solidFill>
                  <a:srgbClr val="E7E6E6"/>
                </a:solidFill>
                <a:latin typeface="Arial"/>
                <a:ea typeface="Arial"/>
                <a:cs typeface="Arial"/>
                <a:sym typeface="Arial"/>
              </a:rPr>
              <a:t>13</a:t>
            </a:r>
            <a:r>
              <a:rPr b="0" baseline="30000" i="0" lang="en-US" sz="1800" u="none" cap="none" strike="noStrike">
                <a:solidFill>
                  <a:srgbClr val="E7E6E6"/>
                </a:solidFill>
                <a:latin typeface="Arial"/>
                <a:ea typeface="Arial"/>
                <a:cs typeface="Arial"/>
                <a:sym typeface="Arial"/>
              </a:rPr>
              <a:t>th</a:t>
            </a:r>
            <a:r>
              <a:rPr b="0" i="0" lang="en-US" sz="1800" u="none" cap="none" strike="noStrike">
                <a:solidFill>
                  <a:srgbClr val="E7E6E6"/>
                </a:solidFill>
                <a:latin typeface="Arial"/>
                <a:ea typeface="Arial"/>
                <a:cs typeface="Arial"/>
                <a:sym typeface="Arial"/>
              </a:rPr>
              <a:t>  July 2024</a:t>
            </a:r>
            <a:endParaRPr b="0" i="0" sz="1800" u="none" cap="none" strike="noStrike">
              <a:latin typeface="Arial"/>
              <a:ea typeface="Arial"/>
              <a:cs typeface="Arial"/>
              <a:sym typeface="Arial"/>
            </a:endParaRPr>
          </a:p>
        </p:txBody>
      </p:sp>
      <p:pic>
        <p:nvPicPr>
          <p:cNvPr descr="IBM Skills Network Logo - Horizontal-noai copy.png" id="296" name="Google Shape;296;p53"/>
          <p:cNvPicPr preferRelativeResize="0"/>
          <p:nvPr/>
        </p:nvPicPr>
        <p:blipFill rotWithShape="1">
          <a:blip r:embed="rId4">
            <a:alphaModFix/>
          </a:blip>
          <a:srcRect b="0" l="0" r="0" t="0"/>
          <a:stretch/>
        </p:blipFill>
        <p:spPr>
          <a:xfrm>
            <a:off x="889920" y="676800"/>
            <a:ext cx="2103840" cy="62892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62"/>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364" name="Google Shape;364;p62"/>
          <p:cNvSpPr txBox="1"/>
          <p:nvPr/>
        </p:nvSpPr>
        <p:spPr>
          <a:xfrm>
            <a:off x="6027812" y="1486343"/>
            <a:ext cx="5430300" cy="47400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292929"/>
              </a:buClr>
              <a:buSzPts val="2200"/>
              <a:buChar char="•"/>
            </a:pPr>
            <a:r>
              <a:rPr lang="en-US" sz="2200">
                <a:solidFill>
                  <a:srgbClr val="292929"/>
                </a:solidFill>
              </a:rPr>
              <a:t>We performed exploratory data analysis and determined the training labels.</a:t>
            </a:r>
            <a:endParaRPr/>
          </a:p>
          <a:p>
            <a:pPr indent="-228600" lvl="0" marL="228600" rtl="0" algn="l">
              <a:lnSpc>
                <a:spcPct val="90000"/>
              </a:lnSpc>
              <a:spcBef>
                <a:spcPts val="1000"/>
              </a:spcBef>
              <a:spcAft>
                <a:spcPts val="0"/>
              </a:spcAft>
              <a:buClr>
                <a:srgbClr val="292929"/>
              </a:buClr>
              <a:buSzPts val="2200"/>
              <a:buChar char="•"/>
            </a:pPr>
            <a:r>
              <a:rPr lang="en-US" sz="2200">
                <a:solidFill>
                  <a:srgbClr val="292929"/>
                </a:solidFill>
              </a:rPr>
              <a:t>We calculated the number of launches at each site, and the number and occurrence of each orbits</a:t>
            </a:r>
            <a:endParaRPr/>
          </a:p>
          <a:p>
            <a:pPr indent="-228600" lvl="0" marL="228600" rtl="0" algn="l">
              <a:lnSpc>
                <a:spcPct val="90000"/>
              </a:lnSpc>
              <a:spcBef>
                <a:spcPts val="1000"/>
              </a:spcBef>
              <a:spcAft>
                <a:spcPts val="0"/>
              </a:spcAft>
              <a:buClr>
                <a:srgbClr val="292929"/>
              </a:buClr>
              <a:buSzPts val="2200"/>
              <a:buChar char="•"/>
            </a:pPr>
            <a:r>
              <a:rPr lang="en-US" sz="2200">
                <a:solidFill>
                  <a:srgbClr val="292929"/>
                </a:solidFill>
              </a:rPr>
              <a:t>We created landing outcome label from outcome column and exported the results to csv.</a:t>
            </a:r>
            <a:endParaRPr/>
          </a:p>
          <a:p>
            <a:pPr indent="-228600" lvl="0" marL="228600" rtl="0" algn="l">
              <a:spcBef>
                <a:spcPts val="1400"/>
              </a:spcBef>
              <a:spcAft>
                <a:spcPts val="0"/>
              </a:spcAft>
              <a:buClr>
                <a:srgbClr val="292929"/>
              </a:buClr>
              <a:buSzPts val="2200"/>
              <a:buChar char="•"/>
            </a:pPr>
            <a:r>
              <a:rPr lang="en-US" sz="2200">
                <a:solidFill>
                  <a:srgbClr val="292929"/>
                </a:solidFill>
              </a:rPr>
              <a:t>The link to the notebook is </a:t>
            </a:r>
            <a:r>
              <a:rPr lang="en-US" sz="2200">
                <a:solidFill>
                  <a:srgbClr val="1C7DDB"/>
                </a:solidFill>
              </a:rPr>
              <a:t>https://github.com/Shaishavap/-IBM-Data-Science-Capstone-SpaceX/blob/main/labs-jupyter-spacex-Data%20wrangling.ipynb</a:t>
            </a:r>
            <a:endParaRPr sz="28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p:txBody>
      </p:sp>
      <p:sp>
        <p:nvSpPr>
          <p:cNvPr id="365" name="Google Shape;365;p6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Wrangling</a:t>
            </a:r>
            <a:endParaRPr/>
          </a:p>
        </p:txBody>
      </p:sp>
      <p:sp>
        <p:nvSpPr>
          <p:cNvPr id="366" name="Google Shape;366;p62"/>
          <p:cNvSpPr txBox="1"/>
          <p:nvPr/>
        </p:nvSpPr>
        <p:spPr>
          <a:xfrm>
            <a:off x="838200" y="1486343"/>
            <a:ext cx="5257800" cy="4740000"/>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rgbClr val="000000"/>
              </a:buClr>
              <a:buSzPts val="2800"/>
              <a:buFont typeface="Arial"/>
              <a:buNone/>
            </a:pPr>
            <a:r>
              <a:t/>
            </a:r>
            <a:endParaRPr sz="2800">
              <a:solidFill>
                <a:srgbClr val="000000"/>
              </a:solidFill>
              <a:latin typeface="Calibri"/>
              <a:ea typeface="Calibri"/>
              <a:cs typeface="Calibri"/>
              <a:sym typeface="Calibri"/>
            </a:endParaRPr>
          </a:p>
          <a:p>
            <a:pPr indent="-50800" lvl="0" marL="228600" marR="0" rtl="0" algn="l">
              <a:lnSpc>
                <a:spcPct val="90000"/>
              </a:lnSpc>
              <a:spcBef>
                <a:spcPts val="1000"/>
              </a:spcBef>
              <a:spcAft>
                <a:spcPts val="0"/>
              </a:spcAft>
              <a:buClr>
                <a:srgbClr val="000000"/>
              </a:buClr>
              <a:buSzPts val="2800"/>
              <a:buFont typeface="Arial"/>
              <a:buNone/>
            </a:pPr>
            <a:r>
              <a:t/>
            </a:r>
            <a:endParaRPr sz="2800">
              <a:solidFill>
                <a:srgbClr val="000000"/>
              </a:solidFill>
              <a:latin typeface="Calibri"/>
              <a:ea typeface="Calibri"/>
              <a:cs typeface="Calibri"/>
              <a:sym typeface="Calibri"/>
            </a:endParaRPr>
          </a:p>
          <a:p>
            <a:pPr indent="-50800" lvl="0" marL="228600" marR="0" rtl="0" algn="l">
              <a:lnSpc>
                <a:spcPct val="90000"/>
              </a:lnSpc>
              <a:spcBef>
                <a:spcPts val="1000"/>
              </a:spcBef>
              <a:spcAft>
                <a:spcPts val="0"/>
              </a:spcAft>
              <a:buClr>
                <a:srgbClr val="000000"/>
              </a:buClr>
              <a:buSzPts val="2800"/>
              <a:buFont typeface="Arial"/>
              <a:buNone/>
            </a:pPr>
            <a:r>
              <a:t/>
            </a:r>
            <a:endParaRPr sz="2800">
              <a:solidFill>
                <a:srgbClr val="000000"/>
              </a:solidFill>
              <a:latin typeface="Calibri"/>
              <a:ea typeface="Calibri"/>
              <a:cs typeface="Calibri"/>
              <a:sym typeface="Calibri"/>
            </a:endParaRPr>
          </a:p>
        </p:txBody>
      </p:sp>
      <p:pic>
        <p:nvPicPr>
          <p:cNvPr id="367" name="Google Shape;367;p62"/>
          <p:cNvPicPr preferRelativeResize="0"/>
          <p:nvPr/>
        </p:nvPicPr>
        <p:blipFill rotWithShape="1">
          <a:blip r:embed="rId4">
            <a:alphaModFix/>
          </a:blip>
          <a:srcRect b="0" l="0" r="0" t="0"/>
          <a:stretch/>
        </p:blipFill>
        <p:spPr>
          <a:xfrm>
            <a:off x="838201" y="1488855"/>
            <a:ext cx="5017251" cy="39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63"/>
          <p:cNvSpPr txBox="1"/>
          <p:nvPr/>
        </p:nvSpPr>
        <p:spPr>
          <a:xfrm>
            <a:off x="8714772" y="6433577"/>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373" name="Google Shape;373;p63"/>
          <p:cNvSpPr txBox="1"/>
          <p:nvPr/>
        </p:nvSpPr>
        <p:spPr>
          <a:xfrm>
            <a:off x="770010" y="1495703"/>
            <a:ext cx="4987200" cy="4931400"/>
          </a:xfrm>
          <a:prstGeom prst="rect">
            <a:avLst/>
          </a:prstGeom>
          <a:noFill/>
          <a:ln>
            <a:noFill/>
          </a:ln>
        </p:spPr>
        <p:txBody>
          <a:bodyPr anchorCtr="0" anchor="t" bIns="45700" lIns="91425" spcFirstLastPara="1" rIns="91425" wrap="square" tIns="45700">
            <a:noAutofit/>
          </a:bodyPr>
          <a:lstStyle/>
          <a:p>
            <a:pPr indent="-209550" lvl="0" marL="228600" rtl="0" algn="l">
              <a:spcBef>
                <a:spcPts val="0"/>
              </a:spcBef>
              <a:spcAft>
                <a:spcPts val="0"/>
              </a:spcAft>
              <a:buClr>
                <a:srgbClr val="292929"/>
              </a:buClr>
              <a:buSzPts val="1900"/>
              <a:buChar char="•"/>
            </a:pPr>
            <a:r>
              <a:rPr lang="en-US" sz="1900">
                <a:solidFill>
                  <a:srgbClr val="292929"/>
                </a:solidFill>
              </a:rPr>
              <a:t>We explored the data by visualizing the relationship between flight number and launch Site, payload and launch site, success rate of each orbit type, flight number and orbit type, the launch success yearly trend. </a:t>
            </a:r>
            <a:endParaRPr sz="1900">
              <a:solidFill>
                <a:srgbClr val="292929"/>
              </a:solidFill>
            </a:endParaRPr>
          </a:p>
          <a:p>
            <a:pPr indent="-50800" lvl="0" marL="228600" rtl="0" algn="l">
              <a:lnSpc>
                <a:spcPct val="90000"/>
              </a:lnSpc>
              <a:spcBef>
                <a:spcPts val="1000"/>
              </a:spcBef>
              <a:spcAft>
                <a:spcPts val="0"/>
              </a:spcAft>
              <a:buNone/>
            </a:pPr>
            <a:r>
              <a:t/>
            </a:r>
            <a:endParaRPr sz="2500">
              <a:solidFill>
                <a:srgbClr val="000000"/>
              </a:solidFill>
              <a:latin typeface="Calibri"/>
              <a:ea typeface="Calibri"/>
              <a:cs typeface="Calibri"/>
              <a:sym typeface="Calibri"/>
            </a:endParaRPr>
          </a:p>
        </p:txBody>
      </p:sp>
      <p:sp>
        <p:nvSpPr>
          <p:cNvPr id="374" name="Google Shape;374;p6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sp>
        <p:nvSpPr>
          <p:cNvPr id="375" name="Google Shape;375;p63"/>
          <p:cNvSpPr txBox="1"/>
          <p:nvPr/>
        </p:nvSpPr>
        <p:spPr>
          <a:xfrm>
            <a:off x="6096000" y="1495703"/>
            <a:ext cx="5189700" cy="4931400"/>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rgbClr val="000000"/>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0000"/>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0000"/>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0000"/>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0000"/>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0000"/>
              </a:buClr>
              <a:buSzPts val="2200"/>
              <a:buFont typeface="Arial"/>
              <a:buNone/>
            </a:pPr>
            <a:r>
              <a:t/>
            </a:r>
            <a:endParaRPr sz="2200">
              <a:solidFill>
                <a:srgbClr val="292929"/>
              </a:solidFill>
              <a:latin typeface="Arial"/>
              <a:ea typeface="Arial"/>
              <a:cs typeface="Arial"/>
              <a:sym typeface="Arial"/>
            </a:endParaRPr>
          </a:p>
          <a:p>
            <a:pPr indent="-368300" lvl="0" marL="457200" rtl="0" algn="l">
              <a:spcBef>
                <a:spcPts val="1400"/>
              </a:spcBef>
              <a:spcAft>
                <a:spcPts val="0"/>
              </a:spcAft>
              <a:buClr>
                <a:srgbClr val="292929"/>
              </a:buClr>
              <a:buSzPts val="2200"/>
              <a:buChar char="•"/>
            </a:pPr>
            <a:r>
              <a:rPr lang="en-US" sz="2200">
                <a:solidFill>
                  <a:srgbClr val="292929"/>
                </a:solidFill>
              </a:rPr>
              <a:t>The link to the notebook is </a:t>
            </a:r>
            <a:r>
              <a:rPr lang="en-US" sz="2200">
                <a:solidFill>
                  <a:srgbClr val="1C7DDB"/>
                </a:solidFill>
              </a:rPr>
              <a:t>https://github.com/Shaishavap/-IBM-Data-Science-Capstone-SpaceX/blob/main/edadataviz.ipynb</a:t>
            </a:r>
            <a:endParaRPr sz="2800">
              <a:solidFill>
                <a:srgbClr val="000000"/>
              </a:solidFill>
              <a:latin typeface="Calibri"/>
              <a:ea typeface="Calibri"/>
              <a:cs typeface="Calibri"/>
              <a:sym typeface="Calibri"/>
            </a:endParaRPr>
          </a:p>
        </p:txBody>
      </p:sp>
      <p:pic>
        <p:nvPicPr>
          <p:cNvPr id="376" name="Google Shape;376;p63"/>
          <p:cNvPicPr preferRelativeResize="0"/>
          <p:nvPr/>
        </p:nvPicPr>
        <p:blipFill>
          <a:blip r:embed="rId4">
            <a:alphaModFix/>
          </a:blip>
          <a:stretch>
            <a:fillRect/>
          </a:stretch>
        </p:blipFill>
        <p:spPr>
          <a:xfrm>
            <a:off x="1071425" y="3355848"/>
            <a:ext cx="4544551" cy="3479425"/>
          </a:xfrm>
          <a:prstGeom prst="rect">
            <a:avLst/>
          </a:prstGeom>
          <a:noFill/>
          <a:ln>
            <a:noFill/>
          </a:ln>
        </p:spPr>
      </p:pic>
      <p:pic>
        <p:nvPicPr>
          <p:cNvPr id="377" name="Google Shape;377;p63"/>
          <p:cNvPicPr preferRelativeResize="0"/>
          <p:nvPr/>
        </p:nvPicPr>
        <p:blipFill>
          <a:blip r:embed="rId5">
            <a:alphaModFix/>
          </a:blip>
          <a:stretch>
            <a:fillRect/>
          </a:stretch>
        </p:blipFill>
        <p:spPr>
          <a:xfrm>
            <a:off x="6265100" y="1347775"/>
            <a:ext cx="4331250" cy="3202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64"/>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383" name="Google Shape;383;p64"/>
          <p:cNvSpPr txBox="1"/>
          <p:nvPr/>
        </p:nvSpPr>
        <p:spPr>
          <a:xfrm>
            <a:off x="770010" y="1396721"/>
            <a:ext cx="9745500" cy="476130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rgbClr val="292929"/>
              </a:buClr>
              <a:buSzPts val="2200"/>
              <a:buChar char="•"/>
            </a:pPr>
            <a:r>
              <a:rPr lang="en-US" sz="2200">
                <a:solidFill>
                  <a:srgbClr val="292929"/>
                </a:solidFill>
              </a:rPr>
              <a:t>We loaded the SpaceX dataset into a PostgreSQL database without leaving the jupyter notebook.</a:t>
            </a:r>
            <a:endParaRPr/>
          </a:p>
          <a:p>
            <a:pPr indent="-228600" lvl="0" marL="228600" rtl="0" algn="l">
              <a:spcBef>
                <a:spcPts val="1400"/>
              </a:spcBef>
              <a:spcAft>
                <a:spcPts val="0"/>
              </a:spcAft>
              <a:buClr>
                <a:srgbClr val="292929"/>
              </a:buClr>
              <a:buSzPts val="2200"/>
              <a:buChar char="•"/>
            </a:pPr>
            <a:r>
              <a:rPr lang="en-US" sz="2200">
                <a:solidFill>
                  <a:srgbClr val="292929"/>
                </a:solidFill>
              </a:rPr>
              <a:t>We applied EDA with SQL to get insight from the data. We wrote queries to find out for instance:</a:t>
            </a:r>
            <a:endParaRPr/>
          </a:p>
          <a:p>
            <a:pPr indent="-228600" lvl="1" marL="685800" rtl="0" algn="l">
              <a:spcBef>
                <a:spcPts val="1400"/>
              </a:spcBef>
              <a:spcAft>
                <a:spcPts val="0"/>
              </a:spcAft>
              <a:buClr>
                <a:srgbClr val="757070"/>
              </a:buClr>
              <a:buSzPts val="1700"/>
              <a:buChar char="-"/>
            </a:pPr>
            <a:r>
              <a:rPr lang="en-US" sz="1700">
                <a:solidFill>
                  <a:srgbClr val="757070"/>
                </a:solidFill>
              </a:rPr>
              <a:t>The names of unique launch sites in the space mission.</a:t>
            </a:r>
            <a:endParaRPr/>
          </a:p>
          <a:p>
            <a:pPr indent="-228600" lvl="1" marL="685800" rtl="0" algn="l">
              <a:spcBef>
                <a:spcPts val="1400"/>
              </a:spcBef>
              <a:spcAft>
                <a:spcPts val="0"/>
              </a:spcAft>
              <a:buClr>
                <a:srgbClr val="757070"/>
              </a:buClr>
              <a:buSzPts val="1700"/>
              <a:buChar char="-"/>
            </a:pPr>
            <a:r>
              <a:rPr lang="en-US" sz="1700">
                <a:solidFill>
                  <a:srgbClr val="757070"/>
                </a:solidFill>
              </a:rPr>
              <a:t>The total payload mass carried by boosters launched by NASA (CRS)</a:t>
            </a:r>
            <a:endParaRPr/>
          </a:p>
          <a:p>
            <a:pPr indent="-228600" lvl="1" marL="685800" rtl="0" algn="l">
              <a:spcBef>
                <a:spcPts val="1400"/>
              </a:spcBef>
              <a:spcAft>
                <a:spcPts val="0"/>
              </a:spcAft>
              <a:buClr>
                <a:srgbClr val="757070"/>
              </a:buClr>
              <a:buSzPts val="1700"/>
              <a:buChar char="-"/>
            </a:pPr>
            <a:r>
              <a:rPr lang="en-US" sz="1700">
                <a:solidFill>
                  <a:srgbClr val="757070"/>
                </a:solidFill>
              </a:rPr>
              <a:t>The average payload mass carried by booster version F9 v1.1</a:t>
            </a:r>
            <a:endParaRPr/>
          </a:p>
          <a:p>
            <a:pPr indent="-228600" lvl="1" marL="685800" rtl="0" algn="l">
              <a:spcBef>
                <a:spcPts val="1400"/>
              </a:spcBef>
              <a:spcAft>
                <a:spcPts val="0"/>
              </a:spcAft>
              <a:buClr>
                <a:srgbClr val="757070"/>
              </a:buClr>
              <a:buSzPts val="1700"/>
              <a:buChar char="-"/>
            </a:pPr>
            <a:r>
              <a:rPr lang="en-US" sz="1700">
                <a:solidFill>
                  <a:srgbClr val="757070"/>
                </a:solidFill>
              </a:rPr>
              <a:t>The total number of successful and failure mission outcomes</a:t>
            </a:r>
            <a:endParaRPr/>
          </a:p>
          <a:p>
            <a:pPr indent="-228600" lvl="1" marL="685800" rtl="0" algn="l">
              <a:spcBef>
                <a:spcPts val="1400"/>
              </a:spcBef>
              <a:spcAft>
                <a:spcPts val="0"/>
              </a:spcAft>
              <a:buClr>
                <a:srgbClr val="757070"/>
              </a:buClr>
              <a:buSzPts val="1700"/>
              <a:buChar char="-"/>
            </a:pPr>
            <a:r>
              <a:rPr lang="en-US" sz="1700">
                <a:solidFill>
                  <a:srgbClr val="757070"/>
                </a:solidFill>
              </a:rPr>
              <a:t>The failed landing outcomes in drone ship, their booster version and launch site names.</a:t>
            </a:r>
            <a:endParaRPr sz="2200">
              <a:solidFill>
                <a:srgbClr val="292929"/>
              </a:solidFill>
            </a:endParaRPr>
          </a:p>
          <a:p>
            <a:pPr indent="-228600" lvl="0" marL="228600" rtl="0" algn="l">
              <a:spcBef>
                <a:spcPts val="1400"/>
              </a:spcBef>
              <a:spcAft>
                <a:spcPts val="0"/>
              </a:spcAft>
              <a:buClr>
                <a:srgbClr val="292929"/>
              </a:buClr>
              <a:buSzPts val="2200"/>
              <a:buChar char="•"/>
            </a:pPr>
            <a:r>
              <a:rPr lang="en-US" sz="2200">
                <a:solidFill>
                  <a:srgbClr val="292929"/>
                </a:solidFill>
              </a:rPr>
              <a:t>The link to the notebook is </a:t>
            </a:r>
            <a:r>
              <a:rPr lang="en-US" sz="2200">
                <a:solidFill>
                  <a:srgbClr val="1C7DDB"/>
                </a:solidFill>
              </a:rPr>
              <a:t>https://github.com/Shaishavap/-IBM-Data-Science-Capstone-SpaceX/blob/main/jupyter-labs-eda-sql-coursera_sqllite.ipynb</a:t>
            </a:r>
            <a:endParaRPr/>
          </a:p>
          <a:p>
            <a:pPr indent="0" lvl="0" marL="0" rtl="0" algn="l">
              <a:spcBef>
                <a:spcPts val="1400"/>
              </a:spcBef>
              <a:spcAft>
                <a:spcPts val="0"/>
              </a:spcAft>
              <a:buNone/>
            </a:pPr>
            <a:r>
              <a:t/>
            </a:r>
            <a:endParaRPr sz="2200">
              <a:solidFill>
                <a:srgbClr val="292929"/>
              </a:solidFill>
            </a:endParaRPr>
          </a:p>
          <a:p>
            <a:pPr indent="0" lvl="0" marL="0" rtl="0" algn="l">
              <a:spcBef>
                <a:spcPts val="1400"/>
              </a:spcBef>
              <a:spcAft>
                <a:spcPts val="0"/>
              </a:spcAft>
              <a:buNone/>
            </a:pPr>
            <a:r>
              <a:t/>
            </a:r>
            <a:endParaRPr sz="2200">
              <a:solidFill>
                <a:srgbClr val="292929"/>
              </a:solidFill>
            </a:endParaRPr>
          </a:p>
          <a:p>
            <a:pPr indent="-88900" lvl="0" marL="228600" rtl="0" algn="l">
              <a:spcBef>
                <a:spcPts val="1400"/>
              </a:spcBef>
              <a:spcAft>
                <a:spcPts val="0"/>
              </a:spcAft>
              <a:buNone/>
            </a:pPr>
            <a:r>
              <a:t/>
            </a:r>
            <a:endParaRPr sz="2200">
              <a:solidFill>
                <a:srgbClr val="292929"/>
              </a:solidFill>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p:txBody>
      </p:sp>
      <p:sp>
        <p:nvSpPr>
          <p:cNvPr id="384" name="Google Shape;384;p6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65"/>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390" name="Google Shape;390;p65"/>
          <p:cNvSpPr txBox="1"/>
          <p:nvPr/>
        </p:nvSpPr>
        <p:spPr>
          <a:xfrm>
            <a:off x="838200" y="1507253"/>
            <a:ext cx="10515600" cy="4719000"/>
          </a:xfrm>
          <a:prstGeom prst="rect">
            <a:avLst/>
          </a:prstGeom>
          <a:noFill/>
          <a:ln>
            <a:noFill/>
          </a:ln>
        </p:spPr>
        <p:txBody>
          <a:bodyPr anchorCtr="0" anchor="t" bIns="45700" lIns="91425" spcFirstLastPara="1" rIns="91425" wrap="square" tIns="45700">
            <a:normAutofit fontScale="77500" lnSpcReduction="20000"/>
          </a:bodyPr>
          <a:lstStyle/>
          <a:p>
            <a:pPr indent="-197167" lvl="0" marL="228600" rtl="0" algn="l">
              <a:spcBef>
                <a:spcPts val="0"/>
              </a:spcBef>
              <a:spcAft>
                <a:spcPts val="0"/>
              </a:spcAft>
              <a:buClr>
                <a:srgbClr val="292929"/>
              </a:buClr>
              <a:buSzPct val="100000"/>
              <a:buChar char="•"/>
            </a:pPr>
            <a:r>
              <a:rPr lang="en-US" sz="2200">
                <a:solidFill>
                  <a:srgbClr val="292929"/>
                </a:solidFill>
              </a:rPr>
              <a:t>We marked all launch sites, and added map objects such as markers, circles, lines to mark the success or failure of launches for each site on the folium map.</a:t>
            </a:r>
            <a:endParaRPr/>
          </a:p>
          <a:p>
            <a:pPr indent="-197167" lvl="0" marL="228600" rtl="0" algn="l">
              <a:spcBef>
                <a:spcPts val="1400"/>
              </a:spcBef>
              <a:spcAft>
                <a:spcPts val="0"/>
              </a:spcAft>
              <a:buClr>
                <a:srgbClr val="292929"/>
              </a:buClr>
              <a:buSzPct val="100000"/>
              <a:buChar char="•"/>
            </a:pPr>
            <a:r>
              <a:rPr lang="en-US" sz="2200">
                <a:solidFill>
                  <a:srgbClr val="292929"/>
                </a:solidFill>
              </a:rPr>
              <a:t>We assigned the feature launch outcomes (failure or success) to class 0 and 1.i.e., 0 for failure, and 1 for success.</a:t>
            </a:r>
            <a:endParaRPr/>
          </a:p>
          <a:p>
            <a:pPr indent="-197167" lvl="0" marL="228600" rtl="0" algn="l">
              <a:spcBef>
                <a:spcPts val="1400"/>
              </a:spcBef>
              <a:spcAft>
                <a:spcPts val="0"/>
              </a:spcAft>
              <a:buClr>
                <a:srgbClr val="292929"/>
              </a:buClr>
              <a:buSzPct val="100000"/>
              <a:buChar char="•"/>
            </a:pPr>
            <a:r>
              <a:rPr lang="en-US" sz="2200">
                <a:solidFill>
                  <a:srgbClr val="292929"/>
                </a:solidFill>
              </a:rPr>
              <a:t>Using the color-labeled marker clusters, we identified which launch sites have relatively high success rate. </a:t>
            </a:r>
            <a:endParaRPr/>
          </a:p>
          <a:p>
            <a:pPr indent="-197167" lvl="0" marL="228600" rtl="0" algn="l">
              <a:spcBef>
                <a:spcPts val="1400"/>
              </a:spcBef>
              <a:spcAft>
                <a:spcPts val="0"/>
              </a:spcAft>
              <a:buClr>
                <a:srgbClr val="292929"/>
              </a:buClr>
              <a:buSzPct val="100000"/>
              <a:buChar char="•"/>
            </a:pPr>
            <a:r>
              <a:rPr lang="en-US" sz="2200">
                <a:solidFill>
                  <a:srgbClr val="292929"/>
                </a:solidFill>
              </a:rPr>
              <a:t>We calculated the distances between a launch site to its proximities. We answered some question for instance:</a:t>
            </a:r>
            <a:endParaRPr/>
          </a:p>
          <a:p>
            <a:pPr indent="-202882" lvl="1" marL="685800" rtl="0" algn="l">
              <a:spcBef>
                <a:spcPts val="1400"/>
              </a:spcBef>
              <a:spcAft>
                <a:spcPts val="0"/>
              </a:spcAft>
              <a:buClr>
                <a:srgbClr val="757070"/>
              </a:buClr>
              <a:buSzPct val="100000"/>
              <a:buChar char="-"/>
            </a:pPr>
            <a:r>
              <a:rPr lang="en-US" sz="1800">
                <a:solidFill>
                  <a:srgbClr val="757070"/>
                </a:solidFill>
              </a:rPr>
              <a:t>Are launch sites near railways, highways and coastlines.</a:t>
            </a:r>
            <a:endParaRPr/>
          </a:p>
          <a:p>
            <a:pPr indent="-202882" lvl="1" marL="685800" rtl="0" algn="l">
              <a:spcBef>
                <a:spcPts val="1400"/>
              </a:spcBef>
              <a:spcAft>
                <a:spcPts val="0"/>
              </a:spcAft>
              <a:buClr>
                <a:srgbClr val="757070"/>
              </a:buClr>
              <a:buSzPct val="100000"/>
              <a:buChar char="-"/>
            </a:pPr>
            <a:r>
              <a:rPr lang="en-US" sz="1800">
                <a:solidFill>
                  <a:srgbClr val="757070"/>
                </a:solidFill>
              </a:rPr>
              <a:t>Do launch sites keep certain distance away from cities.</a:t>
            </a:r>
            <a:endParaRPr/>
          </a:p>
          <a:p>
            <a:pPr indent="-222567" lvl="0" marL="285750" rtl="0" algn="l">
              <a:spcBef>
                <a:spcPts val="1400"/>
              </a:spcBef>
              <a:spcAft>
                <a:spcPts val="0"/>
              </a:spcAft>
              <a:buClr>
                <a:srgbClr val="292929"/>
              </a:buClr>
              <a:buSzPct val="100000"/>
              <a:buChar char="•"/>
            </a:pPr>
            <a:r>
              <a:rPr lang="en-US" sz="2200">
                <a:solidFill>
                  <a:srgbClr val="292929"/>
                </a:solidFill>
              </a:rPr>
              <a:t>The link to the notebook is </a:t>
            </a:r>
            <a:r>
              <a:rPr lang="en-US" sz="2200">
                <a:solidFill>
                  <a:srgbClr val="1C7DDB"/>
                </a:solidFill>
              </a:rPr>
              <a:t>https://github.com/Shaishavap/-IBM-Data-Science-Capstone-SpaceX/blob/main/lab_jupyter_launch_site_location.ipynb</a:t>
            </a:r>
            <a:endParaRPr>
              <a:solidFill>
                <a:schemeClr val="dk1"/>
              </a:solidFill>
            </a:endParaRPr>
          </a:p>
          <a:p>
            <a:pPr indent="0" lvl="0" marL="457200" rtl="0" algn="l">
              <a:lnSpc>
                <a:spcPct val="90000"/>
              </a:lnSpc>
              <a:spcBef>
                <a:spcPts val="1000"/>
              </a:spcBef>
              <a:spcAft>
                <a:spcPts val="0"/>
              </a:spcAft>
              <a:buNone/>
            </a:pPr>
            <a:r>
              <a:t/>
            </a:r>
            <a:endParaRPr sz="2800">
              <a:latin typeface="Calibri"/>
              <a:ea typeface="Calibri"/>
              <a:cs typeface="Calibri"/>
              <a:sym typeface="Calibri"/>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p:txBody>
      </p:sp>
      <p:sp>
        <p:nvSpPr>
          <p:cNvPr id="391" name="Google Shape;391;p6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66"/>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397" name="Google Shape;397;p66"/>
          <p:cNvSpPr txBox="1"/>
          <p:nvPr/>
        </p:nvSpPr>
        <p:spPr>
          <a:xfrm>
            <a:off x="1031267" y="1825625"/>
            <a:ext cx="9745500" cy="3288900"/>
          </a:xfrm>
          <a:prstGeom prst="rect">
            <a:avLst/>
          </a:prstGeom>
          <a:noFill/>
          <a:ln>
            <a:noFill/>
          </a:ln>
        </p:spPr>
        <p:txBody>
          <a:bodyPr anchorCtr="0" anchor="t" bIns="45700" lIns="91425" spcFirstLastPara="1" rIns="91425" wrap="square" tIns="45700">
            <a:normAutofit lnSpcReduction="10000"/>
          </a:bodyPr>
          <a:lstStyle/>
          <a:p>
            <a:pPr indent="-228600" lvl="0" marL="228600" rtl="0" algn="l">
              <a:spcBef>
                <a:spcPts val="0"/>
              </a:spcBef>
              <a:spcAft>
                <a:spcPts val="0"/>
              </a:spcAft>
              <a:buClr>
                <a:srgbClr val="292929"/>
              </a:buClr>
              <a:buSzPts val="2200"/>
              <a:buChar char="•"/>
            </a:pPr>
            <a:r>
              <a:rPr lang="en-US" sz="2200">
                <a:solidFill>
                  <a:srgbClr val="292929"/>
                </a:solidFill>
              </a:rPr>
              <a:t>We built an interactive dashboard with Plotly dash</a:t>
            </a:r>
            <a:endParaRPr/>
          </a:p>
          <a:p>
            <a:pPr indent="-228600" lvl="0" marL="228600" rtl="0" algn="l">
              <a:spcBef>
                <a:spcPts val="1400"/>
              </a:spcBef>
              <a:spcAft>
                <a:spcPts val="0"/>
              </a:spcAft>
              <a:buClr>
                <a:srgbClr val="292929"/>
              </a:buClr>
              <a:buSzPts val="2200"/>
              <a:buChar char="•"/>
            </a:pPr>
            <a:r>
              <a:rPr lang="en-US" sz="2200">
                <a:solidFill>
                  <a:srgbClr val="292929"/>
                </a:solidFill>
              </a:rPr>
              <a:t>We plotted pie charts showing the total launches by a certain sites</a:t>
            </a:r>
            <a:endParaRPr/>
          </a:p>
          <a:p>
            <a:pPr indent="-228600" lvl="0" marL="228600" rtl="0" algn="l">
              <a:spcBef>
                <a:spcPts val="1400"/>
              </a:spcBef>
              <a:spcAft>
                <a:spcPts val="0"/>
              </a:spcAft>
              <a:buClr>
                <a:srgbClr val="292929"/>
              </a:buClr>
              <a:buSzPts val="2200"/>
              <a:buChar char="•"/>
            </a:pPr>
            <a:r>
              <a:rPr lang="en-US" sz="2200">
                <a:solidFill>
                  <a:srgbClr val="292929"/>
                </a:solidFill>
              </a:rPr>
              <a:t>We plotted scatter graph showing the relationship with Outcome and Payload Mass (Kg) for the different booster version.</a:t>
            </a:r>
            <a:endParaRPr/>
          </a:p>
          <a:p>
            <a:pPr indent="-228600" lvl="0" marL="228600" rtl="0" algn="l">
              <a:spcBef>
                <a:spcPts val="1400"/>
              </a:spcBef>
              <a:spcAft>
                <a:spcPts val="0"/>
              </a:spcAft>
              <a:buClr>
                <a:srgbClr val="292929"/>
              </a:buClr>
              <a:buSzPts val="2200"/>
              <a:buChar char="•"/>
            </a:pPr>
            <a:r>
              <a:rPr lang="en-US" sz="2200">
                <a:solidFill>
                  <a:srgbClr val="292929"/>
                </a:solidFill>
              </a:rPr>
              <a:t>The link to the notebook is </a:t>
            </a:r>
            <a:r>
              <a:rPr lang="en-US" sz="2200">
                <a:solidFill>
                  <a:srgbClr val="1C7DDB"/>
                </a:solidFill>
              </a:rPr>
              <a:t>https://github.com/Shaishavap/-IBM-Data-Science-Capstone-SpaceX/blob/main/app.py</a:t>
            </a:r>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p:txBody>
      </p:sp>
      <p:sp>
        <p:nvSpPr>
          <p:cNvPr id="398" name="Google Shape;398;p6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67"/>
          <p:cNvSpPr txBox="1"/>
          <p:nvPr/>
        </p:nvSpPr>
        <p:spPr>
          <a:xfrm>
            <a:off x="8867172" y="61779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404" name="Google Shape;404;p67"/>
          <p:cNvSpPr txBox="1"/>
          <p:nvPr/>
        </p:nvSpPr>
        <p:spPr>
          <a:xfrm>
            <a:off x="922410" y="1978025"/>
            <a:ext cx="97455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spcBef>
                <a:spcPts val="0"/>
              </a:spcBef>
              <a:spcAft>
                <a:spcPts val="0"/>
              </a:spcAft>
              <a:buClr>
                <a:srgbClr val="292929"/>
              </a:buClr>
              <a:buSzPts val="2200"/>
              <a:buChar char="•"/>
            </a:pPr>
            <a:r>
              <a:rPr lang="en-US" sz="2200">
                <a:solidFill>
                  <a:srgbClr val="292929"/>
                </a:solidFill>
              </a:rPr>
              <a:t>We loaded the data using numpy and pandas, transformed the data, split our data into training and testing.</a:t>
            </a:r>
            <a:endParaRPr/>
          </a:p>
          <a:p>
            <a:pPr indent="-228600" lvl="0" marL="228600" rtl="0" algn="l">
              <a:spcBef>
                <a:spcPts val="1400"/>
              </a:spcBef>
              <a:spcAft>
                <a:spcPts val="0"/>
              </a:spcAft>
              <a:buClr>
                <a:srgbClr val="292929"/>
              </a:buClr>
              <a:buSzPts val="2200"/>
              <a:buChar char="•"/>
            </a:pPr>
            <a:r>
              <a:rPr lang="en-US" sz="2200">
                <a:solidFill>
                  <a:srgbClr val="292929"/>
                </a:solidFill>
              </a:rPr>
              <a:t>We built different machine learning models and tune different hyperparameters using GridSearchCV.</a:t>
            </a:r>
            <a:endParaRPr/>
          </a:p>
          <a:p>
            <a:pPr indent="-228600" lvl="0" marL="228600" rtl="0" algn="l">
              <a:spcBef>
                <a:spcPts val="1400"/>
              </a:spcBef>
              <a:spcAft>
                <a:spcPts val="0"/>
              </a:spcAft>
              <a:buClr>
                <a:srgbClr val="292929"/>
              </a:buClr>
              <a:buSzPts val="2200"/>
              <a:buChar char="•"/>
            </a:pPr>
            <a:r>
              <a:rPr lang="en-US" sz="2200">
                <a:solidFill>
                  <a:srgbClr val="292929"/>
                </a:solidFill>
              </a:rPr>
              <a:t>We used accuracy as the metric for our model, improved the model using feature engineering and algorithm tuning.</a:t>
            </a:r>
            <a:endParaRPr/>
          </a:p>
          <a:p>
            <a:pPr indent="-228600" lvl="0" marL="228600" rtl="0" algn="l">
              <a:spcBef>
                <a:spcPts val="1400"/>
              </a:spcBef>
              <a:spcAft>
                <a:spcPts val="0"/>
              </a:spcAft>
              <a:buClr>
                <a:srgbClr val="292929"/>
              </a:buClr>
              <a:buSzPts val="2200"/>
              <a:buChar char="•"/>
            </a:pPr>
            <a:r>
              <a:rPr lang="en-US" sz="2200">
                <a:solidFill>
                  <a:srgbClr val="292929"/>
                </a:solidFill>
              </a:rPr>
              <a:t>We found the best performing classification model.</a:t>
            </a:r>
            <a:endParaRPr/>
          </a:p>
          <a:p>
            <a:pPr indent="-228600" lvl="0" marL="228600" rtl="0" algn="l">
              <a:spcBef>
                <a:spcPts val="1400"/>
              </a:spcBef>
              <a:spcAft>
                <a:spcPts val="0"/>
              </a:spcAft>
              <a:buClr>
                <a:srgbClr val="292929"/>
              </a:buClr>
              <a:buSzPts val="2200"/>
              <a:buChar char="•"/>
            </a:pPr>
            <a:r>
              <a:rPr lang="en-US" sz="2200">
                <a:solidFill>
                  <a:srgbClr val="292929"/>
                </a:solidFill>
              </a:rPr>
              <a:t>The link to the notebook is </a:t>
            </a:r>
            <a:r>
              <a:rPr lang="en-US" sz="2200">
                <a:solidFill>
                  <a:srgbClr val="1C7DDB"/>
                </a:solidFill>
              </a:rPr>
              <a:t>https://github.com/Shaishavap/-IBM-Data-Science-Capstone-SpaceX/blob/main/SpaceX_Machine%20Learning%20Prediction_Part_5.ipynb</a:t>
            </a:r>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p:txBody>
      </p:sp>
      <p:sp>
        <p:nvSpPr>
          <p:cNvPr id="405" name="Google Shape;405;p67"/>
          <p:cNvSpPr txBox="1"/>
          <p:nvPr/>
        </p:nvSpPr>
        <p:spPr>
          <a:xfrm>
            <a:off x="922411" y="6910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68"/>
          <p:cNvSpPr/>
          <p:nvPr/>
        </p:nvSpPr>
        <p:spPr>
          <a:xfrm>
            <a:off x="840960" y="1807200"/>
            <a:ext cx="7068240" cy="162144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Exploratory data analysis results</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Interactive analytics demo in screenshots</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Predictive analysis results</a:t>
            </a:r>
            <a:endParaRPr b="0" i="0" sz="2200" u="none" cap="none" strike="noStrike">
              <a:solidFill>
                <a:srgbClr val="292929"/>
              </a:solidFill>
              <a:latin typeface="Arial"/>
              <a:ea typeface="Arial"/>
              <a:cs typeface="Arial"/>
              <a:sym typeface="Arial"/>
            </a:endParaRPr>
          </a:p>
          <a:p>
            <a:pPr indent="0" lvl="0" marL="0" marR="0" rtl="0" algn="l">
              <a:lnSpc>
                <a:spcPct val="90000"/>
              </a:lnSpc>
              <a:spcBef>
                <a:spcPts val="499"/>
              </a:spcBef>
              <a:spcAft>
                <a:spcPts val="0"/>
              </a:spcAft>
              <a:buSzPts val="1800"/>
              <a:buFont typeface="Arial"/>
              <a:buNone/>
            </a:pPr>
            <a:r>
              <a:t/>
            </a:r>
            <a:endParaRPr b="0" i="0" sz="1800" u="none" cap="none" strike="noStrike">
              <a:latin typeface="Arial"/>
              <a:ea typeface="Arial"/>
              <a:cs typeface="Arial"/>
              <a:sym typeface="Arial"/>
            </a:endParaRPr>
          </a:p>
          <a:p>
            <a:pPr indent="0" lvl="0" marL="457200" marR="0" rtl="0" algn="l">
              <a:lnSpc>
                <a:spcPct val="90000"/>
              </a:lnSpc>
              <a:spcBef>
                <a:spcPts val="499"/>
              </a:spcBef>
              <a:spcAft>
                <a:spcPts val="0"/>
              </a:spcAft>
              <a:buSzPts val="1800"/>
              <a:buFont typeface="Arial"/>
              <a:buNone/>
            </a:pPr>
            <a:r>
              <a:t/>
            </a:r>
            <a:endParaRPr b="0" i="0" sz="1800" u="none" cap="none" strike="noStrike">
              <a:latin typeface="Arial"/>
              <a:ea typeface="Arial"/>
              <a:cs typeface="Arial"/>
              <a:sym typeface="Arial"/>
            </a:endParaRPr>
          </a:p>
        </p:txBody>
      </p:sp>
      <p:sp>
        <p:nvSpPr>
          <p:cNvPr id="412" name="Google Shape;412;p68"/>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Results</a:t>
            </a:r>
            <a:endParaRPr b="0" i="0" sz="3320" u="none" cap="none" strike="noStrike">
              <a:latin typeface="Arial"/>
              <a:ea typeface="Arial"/>
              <a:cs typeface="Arial"/>
              <a:sym typeface="Arial"/>
            </a:endParaRPr>
          </a:p>
        </p:txBody>
      </p:sp>
      <p:sp>
        <p:nvSpPr>
          <p:cNvPr id="413" name="Google Shape;413;p68"/>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14" name="Google Shape;414;p68"/>
          <p:cNvPicPr preferRelativeResize="0"/>
          <p:nvPr/>
        </p:nvPicPr>
        <p:blipFill>
          <a:blip r:embed="rId4">
            <a:alphaModFix/>
          </a:blip>
          <a:stretch>
            <a:fillRect/>
          </a:stretch>
        </p:blipFill>
        <p:spPr>
          <a:xfrm>
            <a:off x="2798688" y="3987315"/>
            <a:ext cx="6457950" cy="203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69"/>
          <p:cNvSpPr/>
          <p:nvPr/>
        </p:nvSpPr>
        <p:spPr>
          <a:xfrm>
            <a:off x="810720" y="2529720"/>
            <a:ext cx="1032840" cy="36468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2</a:t>
            </a:r>
            <a:endParaRPr b="0" i="0" sz="18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70"/>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425" name="Google Shape;425;p70"/>
          <p:cNvSpPr txBox="1"/>
          <p:nvPr/>
        </p:nvSpPr>
        <p:spPr>
          <a:xfrm>
            <a:off x="864972" y="2057400"/>
            <a:ext cx="10593000" cy="9672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rtl="0" algn="l">
              <a:spcBef>
                <a:spcPts val="0"/>
              </a:spcBef>
              <a:spcAft>
                <a:spcPts val="0"/>
              </a:spcAft>
              <a:buClr>
                <a:srgbClr val="292929"/>
              </a:buClr>
              <a:buSzPct val="100000"/>
              <a:buChar char="•"/>
            </a:pPr>
            <a:r>
              <a:rPr lang="en-US" sz="2200">
                <a:solidFill>
                  <a:srgbClr val="292929"/>
                </a:solidFill>
              </a:rPr>
              <a:t>From the plot, we found that the larger the flight amount at a launch site, the greater the success rate at a launch site.</a:t>
            </a:r>
            <a:endParaRPr/>
          </a:p>
          <a:p>
            <a:pPr indent="-88900" lvl="0" marL="228600" rtl="0" algn="l">
              <a:spcBef>
                <a:spcPts val="1400"/>
              </a:spcBef>
              <a:spcAft>
                <a:spcPts val="0"/>
              </a:spcAft>
              <a:buNone/>
            </a:pPr>
            <a:r>
              <a:t/>
            </a:r>
            <a:endParaRPr sz="2200">
              <a:solidFill>
                <a:srgbClr val="292929"/>
              </a:solidFill>
            </a:endParaRPr>
          </a:p>
        </p:txBody>
      </p:sp>
      <p:sp>
        <p:nvSpPr>
          <p:cNvPr id="426" name="Google Shape;426;p7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427" name="Google Shape;427;p70"/>
          <p:cNvPicPr preferRelativeResize="0"/>
          <p:nvPr/>
        </p:nvPicPr>
        <p:blipFill rotWithShape="1">
          <a:blip r:embed="rId4">
            <a:alphaModFix/>
          </a:blip>
          <a:srcRect b="0" l="0" r="0" t="0"/>
          <a:stretch/>
        </p:blipFill>
        <p:spPr>
          <a:xfrm>
            <a:off x="1205802" y="2954215"/>
            <a:ext cx="9676564"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71"/>
          <p:cNvSpPr txBox="1"/>
          <p:nvPr>
            <p:ph idx="4294967295" type="body"/>
          </p:nvPr>
        </p:nvSpPr>
        <p:spPr>
          <a:xfrm>
            <a:off x="770040" y="2069640"/>
            <a:ext cx="3931920" cy="381132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greater the payload mass for the launch site CCAFS SLC 40 the higher the success rate for the rocket.</a:t>
            </a:r>
            <a:endParaRPr b="0" i="0" sz="2200" u="none" cap="none" strike="noStrike">
              <a:solidFill>
                <a:srgbClr val="000000"/>
              </a:solidFill>
              <a:latin typeface="Calibri"/>
              <a:ea typeface="Calibri"/>
              <a:cs typeface="Calibri"/>
              <a:sym typeface="Calibri"/>
            </a:endParaRPr>
          </a:p>
        </p:txBody>
      </p:sp>
      <p:sp>
        <p:nvSpPr>
          <p:cNvPr id="433" name="Google Shape;433;p71"/>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Payload vs. Launch Site</a:t>
            </a:r>
            <a:endParaRPr b="0" i="0" sz="3320" u="none" cap="none" strike="noStrike">
              <a:latin typeface="Arial"/>
              <a:ea typeface="Arial"/>
              <a:cs typeface="Arial"/>
              <a:sym typeface="Arial"/>
            </a:endParaRPr>
          </a:p>
        </p:txBody>
      </p:sp>
      <p:sp>
        <p:nvSpPr>
          <p:cNvPr id="434" name="Google Shape;434;p71"/>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35" name="Google Shape;435;p71"/>
          <p:cNvPicPr preferRelativeResize="0"/>
          <p:nvPr/>
        </p:nvPicPr>
        <p:blipFill>
          <a:blip r:embed="rId4">
            <a:alphaModFix/>
          </a:blip>
          <a:stretch>
            <a:fillRect/>
          </a:stretch>
        </p:blipFill>
        <p:spPr>
          <a:xfrm>
            <a:off x="4607750" y="1447125"/>
            <a:ext cx="7441725" cy="2900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5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1C7DDB"/>
              </a:solidFill>
              <a:latin typeface="Times New Roman"/>
              <a:ea typeface="Times New Roman"/>
              <a:cs typeface="Times New Roman"/>
              <a:sym typeface="Times New Roman"/>
            </a:endParaRPr>
          </a:p>
        </p:txBody>
      </p:sp>
      <p:sp>
        <p:nvSpPr>
          <p:cNvPr id="303" name="Google Shape;303;p54"/>
          <p:cNvSpPr/>
          <p:nvPr/>
        </p:nvSpPr>
        <p:spPr>
          <a:xfrm>
            <a:off x="958680" y="2113200"/>
            <a:ext cx="5166720" cy="332064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Executive Summary</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Introduction</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Methodology</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Results</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Conclusion</a:t>
            </a:r>
            <a:endParaRPr b="0" i="0" sz="2200" u="none" cap="none" strike="noStrike">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Appendix</a:t>
            </a:r>
            <a:endParaRPr b="0" i="0" sz="2200" u="none" cap="none" strike="noStrike">
              <a:latin typeface="Arial"/>
              <a:ea typeface="Arial"/>
              <a:cs typeface="Arial"/>
              <a:sym typeface="Arial"/>
            </a:endParaRPr>
          </a:p>
        </p:txBody>
      </p:sp>
      <p:sp>
        <p:nvSpPr>
          <p:cNvPr id="304" name="Google Shape;304;p54"/>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Outline</a:t>
            </a:r>
            <a:endParaRPr b="0" i="0" sz="332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72"/>
          <p:cNvSpPr txBox="1"/>
          <p:nvPr>
            <p:ph idx="4294967295" type="body"/>
          </p:nvPr>
        </p:nvSpPr>
        <p:spPr>
          <a:xfrm>
            <a:off x="770040" y="2082240"/>
            <a:ext cx="3931920" cy="381132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chemeClr val="dk1"/>
                </a:solidFill>
              </a:rPr>
              <a:t>From the plot, we can see that ES-L1, GEO, HEO, SSO, VLEO had the most success rate.</a:t>
            </a:r>
            <a:endParaRPr b="0" i="0" sz="2200" u="none" cap="none" strike="noStrike">
              <a:solidFill>
                <a:srgbClr val="000000"/>
              </a:solidFill>
              <a:latin typeface="Calibri"/>
              <a:ea typeface="Calibri"/>
              <a:cs typeface="Calibri"/>
              <a:sym typeface="Calibri"/>
            </a:endParaRPr>
          </a:p>
        </p:txBody>
      </p:sp>
      <p:sp>
        <p:nvSpPr>
          <p:cNvPr id="441" name="Google Shape;441;p72"/>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Success Rate vs. Orbit Type</a:t>
            </a:r>
            <a:endParaRPr b="0" i="0" sz="3320" u="none" cap="none" strike="noStrike">
              <a:latin typeface="Arial"/>
              <a:ea typeface="Arial"/>
              <a:cs typeface="Arial"/>
              <a:sym typeface="Arial"/>
            </a:endParaRPr>
          </a:p>
        </p:txBody>
      </p:sp>
      <p:sp>
        <p:nvSpPr>
          <p:cNvPr id="442" name="Google Shape;442;p72"/>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43" name="Google Shape;443;p72"/>
          <p:cNvPicPr preferRelativeResize="0"/>
          <p:nvPr/>
        </p:nvPicPr>
        <p:blipFill>
          <a:blip r:embed="rId4">
            <a:alphaModFix/>
          </a:blip>
          <a:stretch>
            <a:fillRect/>
          </a:stretch>
        </p:blipFill>
        <p:spPr>
          <a:xfrm>
            <a:off x="5741735" y="1844200"/>
            <a:ext cx="5543550" cy="418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73"/>
          <p:cNvSpPr txBox="1"/>
          <p:nvPr>
            <p:ph idx="4294967295" type="body"/>
          </p:nvPr>
        </p:nvSpPr>
        <p:spPr>
          <a:xfrm>
            <a:off x="770040" y="2069640"/>
            <a:ext cx="3931920" cy="381132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plot below shows the Flight Number vs. Orbit type. We observe that in the LEO orbit, success is related to the number of flights whereas in the GTO orbit, there is no relationship between flight number and the orbit. </a:t>
            </a:r>
            <a:endParaRPr b="0" i="0" sz="2200" u="none" cap="none" strike="noStrike">
              <a:solidFill>
                <a:srgbClr val="000000"/>
              </a:solidFill>
              <a:latin typeface="Calibri"/>
              <a:ea typeface="Calibri"/>
              <a:cs typeface="Calibri"/>
              <a:sym typeface="Calibri"/>
            </a:endParaRPr>
          </a:p>
        </p:txBody>
      </p:sp>
      <p:sp>
        <p:nvSpPr>
          <p:cNvPr id="449" name="Google Shape;449;p73"/>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Flight Number vs. Orbit Type</a:t>
            </a:r>
            <a:endParaRPr b="0" i="0" sz="3320" u="none" cap="none" strike="noStrike">
              <a:latin typeface="Arial"/>
              <a:ea typeface="Arial"/>
              <a:cs typeface="Arial"/>
              <a:sym typeface="Arial"/>
            </a:endParaRPr>
          </a:p>
        </p:txBody>
      </p:sp>
      <p:sp>
        <p:nvSpPr>
          <p:cNvPr id="450" name="Google Shape;450;p73"/>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51" name="Google Shape;451;p73"/>
          <p:cNvPicPr preferRelativeResize="0"/>
          <p:nvPr/>
        </p:nvPicPr>
        <p:blipFill>
          <a:blip r:embed="rId4">
            <a:alphaModFix/>
          </a:blip>
          <a:stretch>
            <a:fillRect/>
          </a:stretch>
        </p:blipFill>
        <p:spPr>
          <a:xfrm>
            <a:off x="5116535" y="1658462"/>
            <a:ext cx="6341189" cy="46336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74"/>
          <p:cNvSpPr txBox="1"/>
          <p:nvPr>
            <p:ph idx="4294967295" type="body"/>
          </p:nvPr>
        </p:nvSpPr>
        <p:spPr>
          <a:xfrm>
            <a:off x="770040" y="2057400"/>
            <a:ext cx="3931920" cy="381132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can observe that with heavy payloads, the successful landing are more for PO, LEO and ISS orbits</a:t>
            </a:r>
            <a:endParaRPr b="0" i="0" sz="2200" u="none" cap="none" strike="noStrike">
              <a:solidFill>
                <a:srgbClr val="000000"/>
              </a:solidFill>
              <a:latin typeface="Calibri"/>
              <a:ea typeface="Calibri"/>
              <a:cs typeface="Calibri"/>
              <a:sym typeface="Calibri"/>
            </a:endParaRPr>
          </a:p>
        </p:txBody>
      </p:sp>
      <p:sp>
        <p:nvSpPr>
          <p:cNvPr id="457" name="Google Shape;457;p74"/>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Payload vs. Orbit Type</a:t>
            </a:r>
            <a:endParaRPr b="0" i="0" sz="3320" u="none" cap="none" strike="noStrike">
              <a:latin typeface="Arial"/>
              <a:ea typeface="Arial"/>
              <a:cs typeface="Arial"/>
              <a:sym typeface="Arial"/>
            </a:endParaRPr>
          </a:p>
        </p:txBody>
      </p:sp>
      <p:sp>
        <p:nvSpPr>
          <p:cNvPr id="458" name="Google Shape;458;p7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59" name="Google Shape;459;p74"/>
          <p:cNvPicPr preferRelativeResize="0"/>
          <p:nvPr/>
        </p:nvPicPr>
        <p:blipFill>
          <a:blip r:embed="rId4">
            <a:alphaModFix/>
          </a:blip>
          <a:stretch>
            <a:fillRect/>
          </a:stretch>
        </p:blipFill>
        <p:spPr>
          <a:xfrm>
            <a:off x="4874135" y="2057400"/>
            <a:ext cx="7185240" cy="3414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75"/>
          <p:cNvSpPr txBox="1"/>
          <p:nvPr>
            <p:ph idx="4294967295" type="body"/>
          </p:nvPr>
        </p:nvSpPr>
        <p:spPr>
          <a:xfrm>
            <a:off x="770040" y="2069640"/>
            <a:ext cx="3931920" cy="381132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chemeClr val="dk1"/>
                </a:solidFill>
              </a:rPr>
              <a:t>From the plot, we can observe that success rate since 2013 kept on increasing till 2020.</a:t>
            </a:r>
            <a:endParaRPr b="0" i="0" sz="2200" u="none" cap="none" strike="noStrike">
              <a:solidFill>
                <a:srgbClr val="000000"/>
              </a:solidFill>
              <a:latin typeface="Calibri"/>
              <a:ea typeface="Calibri"/>
              <a:cs typeface="Calibri"/>
              <a:sym typeface="Calibri"/>
            </a:endParaRPr>
          </a:p>
        </p:txBody>
      </p:sp>
      <p:sp>
        <p:nvSpPr>
          <p:cNvPr id="465" name="Google Shape;465;p75"/>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Launch Success Yearly Trend</a:t>
            </a:r>
            <a:endParaRPr b="0" i="0" sz="3320" u="none" cap="none" strike="noStrike">
              <a:latin typeface="Arial"/>
              <a:ea typeface="Arial"/>
              <a:cs typeface="Arial"/>
              <a:sym typeface="Arial"/>
            </a:endParaRPr>
          </a:p>
        </p:txBody>
      </p:sp>
      <p:sp>
        <p:nvSpPr>
          <p:cNvPr id="466" name="Google Shape;466;p7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67" name="Google Shape;467;p75"/>
          <p:cNvPicPr preferRelativeResize="0"/>
          <p:nvPr/>
        </p:nvPicPr>
        <p:blipFill>
          <a:blip r:embed="rId4">
            <a:alphaModFix/>
          </a:blip>
          <a:stretch>
            <a:fillRect/>
          </a:stretch>
        </p:blipFill>
        <p:spPr>
          <a:xfrm>
            <a:off x="5516435" y="1632800"/>
            <a:ext cx="5534025" cy="424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76"/>
          <p:cNvSpPr txBox="1"/>
          <p:nvPr>
            <p:ph idx="4294967295" type="body"/>
          </p:nvPr>
        </p:nvSpPr>
        <p:spPr>
          <a:xfrm>
            <a:off x="770040" y="1825560"/>
            <a:ext cx="9745200" cy="4350960"/>
          </a:xfrm>
          <a:prstGeom prst="rect">
            <a:avLst/>
          </a:prstGeom>
          <a:noFill/>
          <a:ln>
            <a:noFill/>
          </a:ln>
        </p:spPr>
        <p:txBody>
          <a:bodyPr anchorCtr="0" anchor="t" bIns="45000" lIns="90000" spcFirstLastPara="1" rIns="90000" wrap="square" tIns="45000">
            <a:normAutofit/>
          </a:bodyPr>
          <a:lstStyle/>
          <a:p>
            <a:pPr indent="-368300" lvl="0" marL="457200" rtl="0" algn="l">
              <a:lnSpc>
                <a:spcPct val="90000"/>
              </a:lnSpc>
              <a:spcBef>
                <a:spcPts val="0"/>
              </a:spcBef>
              <a:spcAft>
                <a:spcPts val="0"/>
              </a:spcAft>
              <a:buSzPts val="2200"/>
              <a:buFont typeface="Calibri"/>
              <a:buChar char="●"/>
            </a:pPr>
            <a:r>
              <a:rPr lang="en-US" sz="2200">
                <a:solidFill>
                  <a:schemeClr val="dk1"/>
                </a:solidFill>
              </a:rPr>
              <a:t>We used the keyword </a:t>
            </a:r>
            <a:r>
              <a:rPr b="1" lang="en-US" sz="2200">
                <a:solidFill>
                  <a:schemeClr val="dk1"/>
                </a:solidFill>
              </a:rPr>
              <a:t>DISTINCT</a:t>
            </a:r>
            <a:r>
              <a:rPr lang="en-US" sz="2200">
                <a:solidFill>
                  <a:schemeClr val="dk1"/>
                </a:solidFill>
              </a:rPr>
              <a:t> to show only unique launch sites from the SpaceX data.</a:t>
            </a:r>
            <a:endParaRPr b="0" i="0" sz="2200" u="none" cap="none" strike="noStrike">
              <a:solidFill>
                <a:srgbClr val="000000"/>
              </a:solidFill>
              <a:latin typeface="Calibri"/>
              <a:ea typeface="Calibri"/>
              <a:cs typeface="Calibri"/>
              <a:sym typeface="Calibri"/>
            </a:endParaRPr>
          </a:p>
        </p:txBody>
      </p:sp>
      <p:sp>
        <p:nvSpPr>
          <p:cNvPr id="473" name="Google Shape;473;p76"/>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All Launch Site Names</a:t>
            </a:r>
            <a:endParaRPr b="0" i="0" sz="3320" u="none" cap="none" strike="noStrike">
              <a:latin typeface="Arial"/>
              <a:ea typeface="Arial"/>
              <a:cs typeface="Arial"/>
              <a:sym typeface="Arial"/>
            </a:endParaRPr>
          </a:p>
        </p:txBody>
      </p:sp>
      <p:sp>
        <p:nvSpPr>
          <p:cNvPr id="474" name="Google Shape;474;p7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75" name="Google Shape;475;p76"/>
          <p:cNvPicPr preferRelativeResize="0"/>
          <p:nvPr/>
        </p:nvPicPr>
        <p:blipFill>
          <a:blip r:embed="rId4">
            <a:alphaModFix/>
          </a:blip>
          <a:stretch>
            <a:fillRect/>
          </a:stretch>
        </p:blipFill>
        <p:spPr>
          <a:xfrm>
            <a:off x="1382400" y="2933325"/>
            <a:ext cx="5276850" cy="255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77"/>
          <p:cNvSpPr txBox="1"/>
          <p:nvPr>
            <p:ph idx="4294967295" type="body"/>
          </p:nvPr>
        </p:nvSpPr>
        <p:spPr>
          <a:xfrm>
            <a:off x="770049" y="1520750"/>
            <a:ext cx="10613700" cy="4330800"/>
          </a:xfrm>
          <a:prstGeom prst="rect">
            <a:avLst/>
          </a:prstGeom>
          <a:noFill/>
          <a:ln>
            <a:noFill/>
          </a:ln>
        </p:spPr>
        <p:txBody>
          <a:bodyPr anchorCtr="0" anchor="t" bIns="45000" lIns="90000" spcFirstLastPara="1" rIns="90000" wrap="square" tIns="45000">
            <a:normAutofit/>
          </a:bodyPr>
          <a:lstStyle/>
          <a:p>
            <a:pPr indent="-368300" lvl="0" marL="457200" rtl="0" algn="l">
              <a:spcBef>
                <a:spcPts val="1400"/>
              </a:spcBef>
              <a:spcAft>
                <a:spcPts val="0"/>
              </a:spcAft>
              <a:buSzPts val="2200"/>
              <a:buFont typeface="Calibri"/>
              <a:buChar char="●"/>
            </a:pPr>
            <a:r>
              <a:rPr lang="en-US" sz="2200">
                <a:solidFill>
                  <a:srgbClr val="292929"/>
                </a:solidFill>
              </a:rPr>
              <a:t>We used the query above to display 5 records where launch sites begin with `CCA`</a:t>
            </a:r>
            <a:endParaRPr b="0" i="0" sz="2200" u="none" cap="none" strike="noStrike">
              <a:solidFill>
                <a:srgbClr val="000000"/>
              </a:solidFill>
              <a:latin typeface="Calibri"/>
              <a:ea typeface="Calibri"/>
              <a:cs typeface="Calibri"/>
              <a:sym typeface="Calibri"/>
            </a:endParaRPr>
          </a:p>
        </p:txBody>
      </p:sp>
      <p:sp>
        <p:nvSpPr>
          <p:cNvPr id="481" name="Google Shape;481;p77"/>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Launch Site Names Begin with 'CCA'</a:t>
            </a:r>
            <a:endParaRPr b="0" i="0" sz="3320" u="none" cap="none" strike="noStrike">
              <a:latin typeface="Arial"/>
              <a:ea typeface="Arial"/>
              <a:cs typeface="Arial"/>
              <a:sym typeface="Arial"/>
            </a:endParaRPr>
          </a:p>
        </p:txBody>
      </p:sp>
      <p:sp>
        <p:nvSpPr>
          <p:cNvPr id="482" name="Google Shape;482;p77"/>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83" name="Google Shape;483;p77"/>
          <p:cNvPicPr preferRelativeResize="0"/>
          <p:nvPr/>
        </p:nvPicPr>
        <p:blipFill>
          <a:blip r:embed="rId4">
            <a:alphaModFix/>
          </a:blip>
          <a:stretch>
            <a:fillRect/>
          </a:stretch>
        </p:blipFill>
        <p:spPr>
          <a:xfrm>
            <a:off x="1911645" y="2453800"/>
            <a:ext cx="8232029" cy="41496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78"/>
          <p:cNvSpPr txBox="1"/>
          <p:nvPr>
            <p:ph idx="4294967295" type="body"/>
          </p:nvPr>
        </p:nvSpPr>
        <p:spPr>
          <a:xfrm>
            <a:off x="770040" y="1520760"/>
            <a:ext cx="9745200" cy="4350900"/>
          </a:xfrm>
          <a:prstGeom prst="rect">
            <a:avLst/>
          </a:prstGeom>
          <a:noFill/>
          <a:ln>
            <a:noFill/>
          </a:ln>
        </p:spPr>
        <p:txBody>
          <a:bodyPr anchorCtr="0" anchor="t" bIns="45000" lIns="90000" spcFirstLastPara="1" rIns="90000" wrap="square" tIns="45000">
            <a:normAutofit/>
          </a:bodyPr>
          <a:lstStyle/>
          <a:p>
            <a:pPr indent="-368300" lvl="0" marL="457200" rtl="0" algn="l">
              <a:spcBef>
                <a:spcPts val="0"/>
              </a:spcBef>
              <a:spcAft>
                <a:spcPts val="0"/>
              </a:spcAft>
              <a:buSzPts val="2200"/>
              <a:buFont typeface="Calibri"/>
              <a:buChar char="●"/>
            </a:pPr>
            <a:r>
              <a:rPr lang="en-US" sz="2200">
                <a:solidFill>
                  <a:srgbClr val="292929"/>
                </a:solidFill>
              </a:rPr>
              <a:t>We calculated the total payload carried by boosters from NASA as 45596 using the query below</a:t>
            </a:r>
            <a:endParaRPr b="0" i="0" sz="2200" u="none" cap="none" strike="noStrike">
              <a:solidFill>
                <a:srgbClr val="000000"/>
              </a:solidFill>
              <a:latin typeface="Calibri"/>
              <a:ea typeface="Calibri"/>
              <a:cs typeface="Calibri"/>
              <a:sym typeface="Calibri"/>
            </a:endParaRPr>
          </a:p>
        </p:txBody>
      </p:sp>
      <p:sp>
        <p:nvSpPr>
          <p:cNvPr id="489" name="Google Shape;489;p78"/>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Total Payload Mass</a:t>
            </a:r>
            <a:endParaRPr b="0" i="0" sz="3320" u="none" cap="none" strike="noStrike">
              <a:latin typeface="Arial"/>
              <a:ea typeface="Arial"/>
              <a:cs typeface="Arial"/>
              <a:sym typeface="Arial"/>
            </a:endParaRPr>
          </a:p>
        </p:txBody>
      </p:sp>
      <p:sp>
        <p:nvSpPr>
          <p:cNvPr id="490" name="Google Shape;490;p78"/>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91" name="Google Shape;491;p78"/>
          <p:cNvPicPr preferRelativeResize="0"/>
          <p:nvPr/>
        </p:nvPicPr>
        <p:blipFill>
          <a:blip r:embed="rId4">
            <a:alphaModFix/>
          </a:blip>
          <a:stretch>
            <a:fillRect/>
          </a:stretch>
        </p:blipFill>
        <p:spPr>
          <a:xfrm>
            <a:off x="2032675" y="2766650"/>
            <a:ext cx="7219950" cy="2095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p79"/>
          <p:cNvSpPr txBox="1"/>
          <p:nvPr>
            <p:ph idx="4294967295" type="body"/>
          </p:nvPr>
        </p:nvSpPr>
        <p:spPr>
          <a:xfrm>
            <a:off x="770040" y="1825560"/>
            <a:ext cx="9745200" cy="4350960"/>
          </a:xfrm>
          <a:prstGeom prst="rect">
            <a:avLst/>
          </a:prstGeom>
          <a:noFill/>
          <a:ln>
            <a:noFill/>
          </a:ln>
        </p:spPr>
        <p:txBody>
          <a:bodyPr anchorCtr="0" anchor="t" bIns="45000" lIns="90000" spcFirstLastPara="1" rIns="90000" wrap="square" tIns="45000">
            <a:normAutofit/>
          </a:bodyPr>
          <a:lstStyle/>
          <a:p>
            <a:pPr indent="-355600" lvl="0" marL="457200" rtl="0" algn="l">
              <a:lnSpc>
                <a:spcPct val="90000"/>
              </a:lnSpc>
              <a:spcBef>
                <a:spcPts val="0"/>
              </a:spcBef>
              <a:spcAft>
                <a:spcPts val="0"/>
              </a:spcAft>
              <a:buClr>
                <a:schemeClr val="dk1"/>
              </a:buClr>
              <a:buSzPts val="2000"/>
              <a:buChar char="●"/>
            </a:pPr>
            <a:r>
              <a:rPr lang="en-US" sz="2000">
                <a:solidFill>
                  <a:schemeClr val="dk1"/>
                </a:solidFill>
              </a:rPr>
              <a:t>We calculated the average payload mass carried by booster version F9 v1.1 as 2928.4</a:t>
            </a:r>
            <a:endParaRPr sz="14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497" name="Google Shape;497;p79"/>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Average Payload Mass by F9 v1.1</a:t>
            </a:r>
            <a:endParaRPr b="0" i="0" sz="3320" u="none" cap="none" strike="noStrike">
              <a:latin typeface="Arial"/>
              <a:ea typeface="Arial"/>
              <a:cs typeface="Arial"/>
              <a:sym typeface="Arial"/>
            </a:endParaRPr>
          </a:p>
        </p:txBody>
      </p:sp>
      <p:sp>
        <p:nvSpPr>
          <p:cNvPr id="498" name="Google Shape;498;p79"/>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499" name="Google Shape;499;p79"/>
          <p:cNvPicPr preferRelativeResize="0"/>
          <p:nvPr/>
        </p:nvPicPr>
        <p:blipFill>
          <a:blip r:embed="rId4">
            <a:alphaModFix/>
          </a:blip>
          <a:stretch>
            <a:fillRect/>
          </a:stretch>
        </p:blipFill>
        <p:spPr>
          <a:xfrm>
            <a:off x="2279563" y="3343138"/>
            <a:ext cx="7496175" cy="2009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80"/>
          <p:cNvSpPr txBox="1"/>
          <p:nvPr>
            <p:ph idx="4294967295" type="body"/>
          </p:nvPr>
        </p:nvSpPr>
        <p:spPr>
          <a:xfrm>
            <a:off x="770040" y="1825560"/>
            <a:ext cx="9745200" cy="4350960"/>
          </a:xfrm>
          <a:prstGeom prst="rect">
            <a:avLst/>
          </a:prstGeom>
          <a:noFill/>
          <a:ln>
            <a:noFill/>
          </a:ln>
        </p:spPr>
        <p:txBody>
          <a:bodyPr anchorCtr="0" anchor="t" bIns="45700" lIns="91425" spcFirstLastPara="1" rIns="91425" wrap="square" tIns="45700">
            <a:normAutofit/>
          </a:bodyPr>
          <a:lstStyle/>
          <a:p>
            <a:pPr indent="-368300" lvl="0" marL="457200" rtl="0" algn="l">
              <a:lnSpc>
                <a:spcPct val="90000"/>
              </a:lnSpc>
              <a:spcBef>
                <a:spcPts val="0"/>
              </a:spcBef>
              <a:spcAft>
                <a:spcPts val="0"/>
              </a:spcAft>
              <a:buSzPts val="2200"/>
              <a:buFont typeface="Calibri"/>
              <a:buChar char="●"/>
            </a:pPr>
            <a:r>
              <a:rPr lang="en-US">
                <a:solidFill>
                  <a:schemeClr val="dk1"/>
                </a:solidFill>
              </a:rPr>
              <a:t>We observed that the dates of the first successful landing outcome on ground pad was 22</a:t>
            </a:r>
            <a:r>
              <a:rPr baseline="30000" lang="en-US">
                <a:solidFill>
                  <a:schemeClr val="dk1"/>
                </a:solidFill>
              </a:rPr>
              <a:t>nd</a:t>
            </a:r>
            <a:r>
              <a:rPr lang="en-US">
                <a:solidFill>
                  <a:schemeClr val="dk1"/>
                </a:solidFill>
              </a:rPr>
              <a:t> December 2015</a:t>
            </a:r>
            <a:endParaRPr b="0" i="0" sz="2200" u="none" cap="none" strike="noStrike">
              <a:solidFill>
                <a:srgbClr val="000000"/>
              </a:solidFill>
              <a:latin typeface="Calibri"/>
              <a:ea typeface="Calibri"/>
              <a:cs typeface="Calibri"/>
              <a:sym typeface="Calibri"/>
            </a:endParaRPr>
          </a:p>
        </p:txBody>
      </p:sp>
      <p:sp>
        <p:nvSpPr>
          <p:cNvPr id="505" name="Google Shape;505;p80"/>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First Successful Ground Landing Date</a:t>
            </a:r>
            <a:endParaRPr b="0" i="0" sz="3320" u="none" cap="none" strike="noStrike">
              <a:latin typeface="Arial"/>
              <a:ea typeface="Arial"/>
              <a:cs typeface="Arial"/>
              <a:sym typeface="Arial"/>
            </a:endParaRPr>
          </a:p>
        </p:txBody>
      </p:sp>
      <p:sp>
        <p:nvSpPr>
          <p:cNvPr id="506" name="Google Shape;506;p80"/>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07" name="Google Shape;507;p80"/>
          <p:cNvPicPr preferRelativeResize="0"/>
          <p:nvPr/>
        </p:nvPicPr>
        <p:blipFill>
          <a:blip r:embed="rId4">
            <a:alphaModFix/>
          </a:blip>
          <a:stretch>
            <a:fillRect/>
          </a:stretch>
        </p:blipFill>
        <p:spPr>
          <a:xfrm>
            <a:off x="2231938" y="2991388"/>
            <a:ext cx="7591425" cy="2019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81"/>
          <p:cNvSpPr txBox="1"/>
          <p:nvPr>
            <p:ph idx="4294967295" type="body"/>
          </p:nvPr>
        </p:nvSpPr>
        <p:spPr>
          <a:xfrm>
            <a:off x="770040" y="1825560"/>
            <a:ext cx="9745200" cy="4350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solidFill>
                  <a:schemeClr val="dk1"/>
                </a:solidFill>
              </a:rPr>
              <a:t>We used the </a:t>
            </a:r>
            <a:r>
              <a:rPr b="1" lang="en-US" sz="2000">
                <a:solidFill>
                  <a:schemeClr val="dk1"/>
                </a:solidFill>
              </a:rPr>
              <a:t>WHERE</a:t>
            </a:r>
            <a:r>
              <a:rPr lang="en-US" sz="2000">
                <a:solidFill>
                  <a:schemeClr val="dk1"/>
                </a:solidFill>
              </a:rPr>
              <a:t> clause to filter for boosters which have successfully landed on drone ship and applied the </a:t>
            </a:r>
            <a:r>
              <a:rPr b="1" lang="en-US" sz="2000">
                <a:solidFill>
                  <a:schemeClr val="dk1"/>
                </a:solidFill>
              </a:rPr>
              <a:t>AND</a:t>
            </a:r>
            <a:r>
              <a:rPr lang="en-US" sz="2000">
                <a:solidFill>
                  <a:schemeClr val="dk1"/>
                </a:solidFill>
              </a:rPr>
              <a:t> condition to determine successful landing with payload mass greater than 4000 but less than 6000</a:t>
            </a:r>
            <a:endParaRPr b="0" i="0" sz="2200" u="none" cap="none" strike="noStrike">
              <a:solidFill>
                <a:srgbClr val="000000"/>
              </a:solidFill>
              <a:latin typeface="Calibri"/>
              <a:ea typeface="Calibri"/>
              <a:cs typeface="Calibri"/>
              <a:sym typeface="Calibri"/>
            </a:endParaRPr>
          </a:p>
        </p:txBody>
      </p:sp>
      <p:sp>
        <p:nvSpPr>
          <p:cNvPr id="513" name="Google Shape;513;p81"/>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2080"/>
              <a:buFont typeface="Arial"/>
              <a:buNone/>
            </a:pPr>
            <a:r>
              <a:rPr b="0" i="0" lang="en-US" sz="2080" u="none" cap="none" strike="noStrike">
                <a:solidFill>
                  <a:srgbClr val="0B49CB"/>
                </a:solidFill>
                <a:latin typeface="Arial"/>
                <a:ea typeface="Arial"/>
                <a:cs typeface="Arial"/>
                <a:sym typeface="Arial"/>
              </a:rPr>
              <a:t>Successful Drone Ship Landing with Payload between 4000 and 6000</a:t>
            </a:r>
            <a:endParaRPr b="0" i="0" sz="2080" u="none" cap="none" strike="noStrike">
              <a:latin typeface="Arial"/>
              <a:ea typeface="Arial"/>
              <a:cs typeface="Arial"/>
              <a:sym typeface="Arial"/>
            </a:endParaRPr>
          </a:p>
        </p:txBody>
      </p:sp>
      <p:sp>
        <p:nvSpPr>
          <p:cNvPr id="514" name="Google Shape;514;p81"/>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15" name="Google Shape;515;p81"/>
          <p:cNvPicPr preferRelativeResize="0"/>
          <p:nvPr/>
        </p:nvPicPr>
        <p:blipFill>
          <a:blip r:embed="rId4">
            <a:alphaModFix/>
          </a:blip>
          <a:stretch>
            <a:fillRect/>
          </a:stretch>
        </p:blipFill>
        <p:spPr>
          <a:xfrm>
            <a:off x="1433500" y="3312888"/>
            <a:ext cx="9324975" cy="2505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5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1C7DDB"/>
              </a:solidFill>
              <a:latin typeface="Times New Roman"/>
              <a:ea typeface="Times New Roman"/>
              <a:cs typeface="Times New Roman"/>
              <a:sym typeface="Times New Roman"/>
            </a:endParaRPr>
          </a:p>
        </p:txBody>
      </p:sp>
      <p:sp>
        <p:nvSpPr>
          <p:cNvPr id="310" name="Google Shape;310;p55"/>
          <p:cNvSpPr/>
          <p:nvPr/>
        </p:nvSpPr>
        <p:spPr>
          <a:xfrm>
            <a:off x="939282" y="1578081"/>
            <a:ext cx="6926700" cy="5092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Summary of methodologies</a:t>
            </a:r>
            <a:endParaRPr b="0" i="0" sz="2200" u="none" cap="none" strike="noStrike">
              <a:solidFill>
                <a:srgbClr val="292929"/>
              </a:solidFill>
              <a:latin typeface="Arial"/>
              <a:ea typeface="Arial"/>
              <a:cs typeface="Arial"/>
              <a:sym typeface="Arial"/>
            </a:endParaRPr>
          </a:p>
          <a:p>
            <a:pPr indent="-336550" lvl="1" marL="914400" rtl="0" algn="l">
              <a:lnSpc>
                <a:spcPct val="115000"/>
              </a:lnSpc>
              <a:spcBef>
                <a:spcPts val="0"/>
              </a:spcBef>
              <a:spcAft>
                <a:spcPts val="0"/>
              </a:spcAft>
              <a:buSzPts val="1700"/>
              <a:buChar char="○"/>
            </a:pPr>
            <a:r>
              <a:rPr lang="en-US" sz="1700">
                <a:solidFill>
                  <a:srgbClr val="292929"/>
                </a:solidFill>
              </a:rPr>
              <a:t>Data Collection through API</a:t>
            </a:r>
            <a:endParaRPr sz="1700">
              <a:solidFill>
                <a:srgbClr val="292929"/>
              </a:solidFill>
            </a:endParaRPr>
          </a:p>
          <a:p>
            <a:pPr indent="-336550" lvl="1" marL="914400" rtl="0" algn="l">
              <a:lnSpc>
                <a:spcPct val="115000"/>
              </a:lnSpc>
              <a:spcBef>
                <a:spcPts val="0"/>
              </a:spcBef>
              <a:spcAft>
                <a:spcPts val="0"/>
              </a:spcAft>
              <a:buSzPts val="1700"/>
              <a:buChar char="○"/>
            </a:pPr>
            <a:r>
              <a:rPr lang="en-US" sz="1700">
                <a:solidFill>
                  <a:srgbClr val="292929"/>
                </a:solidFill>
              </a:rPr>
              <a:t>Data Collection with Web Scraping</a:t>
            </a:r>
            <a:endParaRPr sz="1700">
              <a:solidFill>
                <a:srgbClr val="292929"/>
              </a:solidFill>
            </a:endParaRPr>
          </a:p>
          <a:p>
            <a:pPr indent="-336550" lvl="1" marL="914400" rtl="0" algn="l">
              <a:lnSpc>
                <a:spcPct val="115000"/>
              </a:lnSpc>
              <a:spcBef>
                <a:spcPts val="0"/>
              </a:spcBef>
              <a:spcAft>
                <a:spcPts val="0"/>
              </a:spcAft>
              <a:buSzPts val="1700"/>
              <a:buChar char="○"/>
            </a:pPr>
            <a:r>
              <a:rPr lang="en-US" sz="1700">
                <a:solidFill>
                  <a:srgbClr val="292929"/>
                </a:solidFill>
              </a:rPr>
              <a:t>Data Wrangling</a:t>
            </a:r>
            <a:endParaRPr sz="1700">
              <a:solidFill>
                <a:srgbClr val="292929"/>
              </a:solidFill>
            </a:endParaRPr>
          </a:p>
          <a:p>
            <a:pPr indent="-336550" lvl="1" marL="914400" rtl="0" algn="l">
              <a:lnSpc>
                <a:spcPct val="115000"/>
              </a:lnSpc>
              <a:spcBef>
                <a:spcPts val="0"/>
              </a:spcBef>
              <a:spcAft>
                <a:spcPts val="0"/>
              </a:spcAft>
              <a:buSzPts val="1700"/>
              <a:buChar char="○"/>
            </a:pPr>
            <a:r>
              <a:rPr lang="en-US" sz="1700">
                <a:solidFill>
                  <a:srgbClr val="292929"/>
                </a:solidFill>
              </a:rPr>
              <a:t>Exploratory Data Analysis with </a:t>
            </a:r>
            <a:r>
              <a:rPr lang="en-US" sz="1700">
                <a:solidFill>
                  <a:srgbClr val="292929"/>
                </a:solidFill>
              </a:rPr>
              <a:t>S</a:t>
            </a:r>
            <a:r>
              <a:rPr lang="en-US" sz="1700">
                <a:solidFill>
                  <a:srgbClr val="292929"/>
                </a:solidFill>
              </a:rPr>
              <a:t>QL</a:t>
            </a:r>
            <a:endParaRPr sz="1700">
              <a:solidFill>
                <a:srgbClr val="292929"/>
              </a:solidFill>
            </a:endParaRPr>
          </a:p>
          <a:p>
            <a:pPr indent="-336550" lvl="1" marL="914400" rtl="0" algn="l">
              <a:lnSpc>
                <a:spcPct val="115000"/>
              </a:lnSpc>
              <a:spcBef>
                <a:spcPts val="0"/>
              </a:spcBef>
              <a:spcAft>
                <a:spcPts val="0"/>
              </a:spcAft>
              <a:buSzPts val="1700"/>
              <a:buChar char="○"/>
            </a:pPr>
            <a:r>
              <a:rPr lang="en-US" sz="1700">
                <a:solidFill>
                  <a:srgbClr val="292929"/>
                </a:solidFill>
              </a:rPr>
              <a:t>Exploratory Data Analysis with</a:t>
            </a:r>
            <a:r>
              <a:rPr lang="en-US" sz="1700">
                <a:solidFill>
                  <a:srgbClr val="292929"/>
                </a:solidFill>
              </a:rPr>
              <a:t> </a:t>
            </a:r>
            <a:r>
              <a:rPr lang="en-US" sz="1700">
                <a:solidFill>
                  <a:srgbClr val="292929"/>
                </a:solidFill>
              </a:rPr>
              <a:t>Data Visualization</a:t>
            </a:r>
            <a:endParaRPr sz="1700">
              <a:solidFill>
                <a:srgbClr val="292929"/>
              </a:solidFill>
            </a:endParaRPr>
          </a:p>
          <a:p>
            <a:pPr indent="-336550" lvl="1" marL="914400" rtl="0" algn="l">
              <a:lnSpc>
                <a:spcPct val="115000"/>
              </a:lnSpc>
              <a:spcBef>
                <a:spcPts val="0"/>
              </a:spcBef>
              <a:spcAft>
                <a:spcPts val="0"/>
              </a:spcAft>
              <a:buSzPts val="1700"/>
              <a:buChar char="○"/>
            </a:pPr>
            <a:r>
              <a:rPr lang="en-US" sz="1700">
                <a:solidFill>
                  <a:srgbClr val="292929"/>
                </a:solidFill>
              </a:rPr>
              <a:t>Interactive Visual Analytics with Folium</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Machine Learning Prediction</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Summary of all results</a:t>
            </a:r>
            <a:endParaRPr b="0" i="0" sz="2200" u="none" cap="none" strike="noStrike">
              <a:solidFill>
                <a:srgbClr val="292929"/>
              </a:solidFill>
              <a:latin typeface="Arial"/>
              <a:ea typeface="Arial"/>
              <a:cs typeface="Arial"/>
              <a:sym typeface="Arial"/>
            </a:endParaRPr>
          </a:p>
          <a:p>
            <a:pPr indent="-336550" lvl="1" marL="914400" rtl="0" algn="l">
              <a:lnSpc>
                <a:spcPct val="115000"/>
              </a:lnSpc>
              <a:spcBef>
                <a:spcPts val="0"/>
              </a:spcBef>
              <a:spcAft>
                <a:spcPts val="0"/>
              </a:spcAft>
              <a:buSzPts val="1700"/>
              <a:buChar char="○"/>
            </a:pPr>
            <a:r>
              <a:rPr lang="en-US" sz="1700">
                <a:solidFill>
                  <a:srgbClr val="292929"/>
                </a:solidFill>
              </a:rPr>
              <a:t>Exploratory Data Analysis result</a:t>
            </a:r>
            <a:endParaRPr sz="1700">
              <a:solidFill>
                <a:srgbClr val="292929"/>
              </a:solidFill>
            </a:endParaRPr>
          </a:p>
          <a:p>
            <a:pPr indent="-336550" lvl="1" marL="914400" rtl="0" algn="l">
              <a:lnSpc>
                <a:spcPct val="115000"/>
              </a:lnSpc>
              <a:spcBef>
                <a:spcPts val="0"/>
              </a:spcBef>
              <a:spcAft>
                <a:spcPts val="0"/>
              </a:spcAft>
              <a:buSzPts val="1700"/>
              <a:buChar char="○"/>
            </a:pPr>
            <a:r>
              <a:rPr lang="en-US" sz="1700">
                <a:solidFill>
                  <a:srgbClr val="292929"/>
                </a:solidFill>
              </a:rPr>
              <a:t>Interactive analytics in screenshots</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Predictive Analytics result</a:t>
            </a:r>
            <a:endParaRPr sz="2200">
              <a:solidFill>
                <a:srgbClr val="292929"/>
              </a:solidFill>
            </a:endParaRPr>
          </a:p>
        </p:txBody>
      </p:sp>
      <p:sp>
        <p:nvSpPr>
          <p:cNvPr id="311" name="Google Shape;311;p55"/>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Executive Summary</a:t>
            </a:r>
            <a:endParaRPr b="0" i="0" sz="332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82"/>
          <p:cNvSpPr txBox="1"/>
          <p:nvPr>
            <p:ph idx="4294967295" type="body"/>
          </p:nvPr>
        </p:nvSpPr>
        <p:spPr>
          <a:xfrm>
            <a:off x="770040" y="1825560"/>
            <a:ext cx="9745200" cy="4350960"/>
          </a:xfrm>
          <a:prstGeom prst="rect">
            <a:avLst/>
          </a:prstGeom>
          <a:noFill/>
          <a:ln>
            <a:noFill/>
          </a:ln>
        </p:spPr>
        <p:txBody>
          <a:bodyPr anchorCtr="0" anchor="t" bIns="45000" lIns="90000" spcFirstLastPara="1" rIns="90000" wrap="square" tIns="45000">
            <a:normAutofit/>
          </a:bodyPr>
          <a:lstStyle/>
          <a:p>
            <a:pPr indent="-368300" lvl="0" marL="457200" rtl="0" algn="l">
              <a:lnSpc>
                <a:spcPct val="90000"/>
              </a:lnSpc>
              <a:spcBef>
                <a:spcPts val="0"/>
              </a:spcBef>
              <a:spcAft>
                <a:spcPts val="0"/>
              </a:spcAft>
              <a:buSzPts val="2200"/>
              <a:buFont typeface="Calibri"/>
              <a:buChar char="●"/>
            </a:pPr>
            <a:r>
              <a:rPr lang="en-US" sz="2000">
                <a:solidFill>
                  <a:schemeClr val="dk1"/>
                </a:solidFill>
              </a:rPr>
              <a:t>We used wildcard like ‘%’ to filter for </a:t>
            </a:r>
            <a:r>
              <a:rPr b="1" lang="en-US" sz="2000">
                <a:solidFill>
                  <a:schemeClr val="dk1"/>
                </a:solidFill>
              </a:rPr>
              <a:t>WHERE</a:t>
            </a:r>
            <a:r>
              <a:rPr lang="en-US" sz="2000">
                <a:solidFill>
                  <a:schemeClr val="dk1"/>
                </a:solidFill>
              </a:rPr>
              <a:t> MissionOutcome was a success or a failure. </a:t>
            </a:r>
            <a:endParaRPr b="0" i="0" sz="2200" u="none" cap="none" strike="noStrike">
              <a:solidFill>
                <a:srgbClr val="000000"/>
              </a:solidFill>
              <a:latin typeface="Calibri"/>
              <a:ea typeface="Calibri"/>
              <a:cs typeface="Calibri"/>
              <a:sym typeface="Calibri"/>
            </a:endParaRPr>
          </a:p>
        </p:txBody>
      </p:sp>
      <p:sp>
        <p:nvSpPr>
          <p:cNvPr id="521" name="Google Shape;521;p82"/>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2680"/>
              <a:buFont typeface="Arial"/>
              <a:buNone/>
            </a:pPr>
            <a:r>
              <a:rPr b="0" i="0" lang="en-US" sz="2680" u="none" cap="none" strike="noStrike">
                <a:solidFill>
                  <a:srgbClr val="0B49CB"/>
                </a:solidFill>
                <a:latin typeface="Arial"/>
                <a:ea typeface="Arial"/>
                <a:cs typeface="Arial"/>
                <a:sym typeface="Arial"/>
              </a:rPr>
              <a:t>Total Number of Successful and Failure Mission Outcomes</a:t>
            </a:r>
            <a:endParaRPr b="0" i="0" sz="2680" u="none" cap="none" strike="noStrike">
              <a:latin typeface="Arial"/>
              <a:ea typeface="Arial"/>
              <a:cs typeface="Arial"/>
              <a:sym typeface="Arial"/>
            </a:endParaRPr>
          </a:p>
        </p:txBody>
      </p:sp>
      <p:sp>
        <p:nvSpPr>
          <p:cNvPr id="522" name="Google Shape;522;p82"/>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23" name="Google Shape;523;p82"/>
          <p:cNvPicPr preferRelativeResize="0"/>
          <p:nvPr/>
        </p:nvPicPr>
        <p:blipFill>
          <a:blip r:embed="rId4">
            <a:alphaModFix/>
          </a:blip>
          <a:stretch>
            <a:fillRect/>
          </a:stretch>
        </p:blipFill>
        <p:spPr>
          <a:xfrm>
            <a:off x="1846188" y="3098700"/>
            <a:ext cx="8362950" cy="1885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83"/>
          <p:cNvSpPr txBox="1"/>
          <p:nvPr>
            <p:ph idx="4294967295" type="body"/>
          </p:nvPr>
        </p:nvSpPr>
        <p:spPr>
          <a:xfrm>
            <a:off x="770040" y="1444560"/>
            <a:ext cx="9745200" cy="4350900"/>
          </a:xfrm>
          <a:prstGeom prst="rect">
            <a:avLst/>
          </a:prstGeom>
          <a:noFill/>
          <a:ln>
            <a:noFill/>
          </a:ln>
        </p:spPr>
        <p:txBody>
          <a:bodyPr anchorCtr="0" anchor="t" bIns="45000" lIns="90000" spcFirstLastPara="1" rIns="90000" wrap="square" tIns="45000">
            <a:normAutofit/>
          </a:bodyPr>
          <a:lstStyle/>
          <a:p>
            <a:pPr indent="-368300" lvl="0" marL="457200" rtl="0" algn="l">
              <a:lnSpc>
                <a:spcPct val="90000"/>
              </a:lnSpc>
              <a:spcBef>
                <a:spcPts val="0"/>
              </a:spcBef>
              <a:spcAft>
                <a:spcPts val="0"/>
              </a:spcAft>
              <a:buSzPts val="2200"/>
              <a:buFont typeface="Calibri"/>
              <a:buChar char="●"/>
            </a:pPr>
            <a:r>
              <a:rPr lang="en-US" sz="1700">
                <a:solidFill>
                  <a:schemeClr val="dk1"/>
                </a:solidFill>
              </a:rPr>
              <a:t>We determined the booster that have carried the maximum payload using a subquery in the </a:t>
            </a:r>
            <a:r>
              <a:rPr b="1" lang="en-US" sz="1700">
                <a:solidFill>
                  <a:schemeClr val="dk1"/>
                </a:solidFill>
              </a:rPr>
              <a:t>WHERE</a:t>
            </a:r>
            <a:r>
              <a:rPr lang="en-US" sz="1700">
                <a:solidFill>
                  <a:schemeClr val="dk1"/>
                </a:solidFill>
              </a:rPr>
              <a:t> clause and the </a:t>
            </a:r>
            <a:r>
              <a:rPr b="1" lang="en-US" sz="1700">
                <a:solidFill>
                  <a:schemeClr val="dk1"/>
                </a:solidFill>
              </a:rPr>
              <a:t>MAX() </a:t>
            </a:r>
            <a:r>
              <a:rPr lang="en-US" sz="1700">
                <a:solidFill>
                  <a:schemeClr val="dk1"/>
                </a:solidFill>
              </a:rPr>
              <a:t>function.</a:t>
            </a:r>
            <a:endParaRPr b="0" i="0" sz="2200" u="none" cap="none" strike="noStrike">
              <a:solidFill>
                <a:srgbClr val="000000"/>
              </a:solidFill>
              <a:latin typeface="Calibri"/>
              <a:ea typeface="Calibri"/>
              <a:cs typeface="Calibri"/>
              <a:sym typeface="Calibri"/>
            </a:endParaRPr>
          </a:p>
        </p:txBody>
      </p:sp>
      <p:sp>
        <p:nvSpPr>
          <p:cNvPr id="529" name="Google Shape;529;p83"/>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Boosters Carried Maximum Payload</a:t>
            </a:r>
            <a:endParaRPr b="0" i="0" sz="3320" u="none" cap="none" strike="noStrike">
              <a:latin typeface="Arial"/>
              <a:ea typeface="Arial"/>
              <a:cs typeface="Arial"/>
              <a:sym typeface="Arial"/>
            </a:endParaRPr>
          </a:p>
        </p:txBody>
      </p:sp>
      <p:sp>
        <p:nvSpPr>
          <p:cNvPr id="530" name="Google Shape;530;p83"/>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31" name="Google Shape;531;p83"/>
          <p:cNvPicPr preferRelativeResize="0"/>
          <p:nvPr/>
        </p:nvPicPr>
        <p:blipFill>
          <a:blip r:embed="rId4">
            <a:alphaModFix/>
          </a:blip>
          <a:stretch>
            <a:fillRect/>
          </a:stretch>
        </p:blipFill>
        <p:spPr>
          <a:xfrm>
            <a:off x="1525450" y="2080800"/>
            <a:ext cx="9220200" cy="4743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84"/>
          <p:cNvSpPr txBox="1"/>
          <p:nvPr>
            <p:ph idx="4294967295" type="body"/>
          </p:nvPr>
        </p:nvSpPr>
        <p:spPr>
          <a:xfrm>
            <a:off x="770040" y="1825560"/>
            <a:ext cx="9745200" cy="4350960"/>
          </a:xfrm>
          <a:prstGeom prst="rect">
            <a:avLst/>
          </a:prstGeom>
          <a:noFill/>
          <a:ln>
            <a:noFill/>
          </a:ln>
        </p:spPr>
        <p:txBody>
          <a:bodyPr anchorCtr="0" anchor="t" bIns="45700" lIns="91425" spcFirstLastPara="1" rIns="91425" wrap="square" tIns="45700">
            <a:normAutofit/>
          </a:bodyPr>
          <a:lstStyle/>
          <a:p>
            <a:pPr indent="-368300" lvl="0" marL="457200" rtl="0" algn="l">
              <a:spcBef>
                <a:spcPts val="0"/>
              </a:spcBef>
              <a:spcAft>
                <a:spcPts val="0"/>
              </a:spcAft>
              <a:buSzPts val="2200"/>
              <a:buFont typeface="Calibri"/>
              <a:buChar char="●"/>
            </a:pPr>
            <a:r>
              <a:rPr lang="en-US" sz="2200">
                <a:solidFill>
                  <a:srgbClr val="292929"/>
                </a:solidFill>
              </a:rPr>
              <a:t>We used a combinations of the </a:t>
            </a:r>
            <a:r>
              <a:rPr b="1" lang="en-US" sz="2200">
                <a:solidFill>
                  <a:srgbClr val="292929"/>
                </a:solidFill>
              </a:rPr>
              <a:t>WHERE</a:t>
            </a:r>
            <a:r>
              <a:rPr lang="en-US" sz="2200">
                <a:solidFill>
                  <a:srgbClr val="292929"/>
                </a:solidFill>
              </a:rPr>
              <a:t> clause, </a:t>
            </a:r>
            <a:r>
              <a:rPr b="1" lang="en-US" sz="2200">
                <a:solidFill>
                  <a:srgbClr val="292929"/>
                </a:solidFill>
              </a:rPr>
              <a:t>LIKE</a:t>
            </a:r>
            <a:r>
              <a:rPr lang="en-US" sz="2200">
                <a:solidFill>
                  <a:srgbClr val="292929"/>
                </a:solidFill>
              </a:rPr>
              <a:t>, </a:t>
            </a:r>
            <a:r>
              <a:rPr b="1" lang="en-US" sz="2200">
                <a:solidFill>
                  <a:srgbClr val="292929"/>
                </a:solidFill>
              </a:rPr>
              <a:t>AND</a:t>
            </a:r>
            <a:r>
              <a:rPr lang="en-US" sz="2200">
                <a:solidFill>
                  <a:srgbClr val="292929"/>
                </a:solidFill>
              </a:rPr>
              <a:t>, and </a:t>
            </a:r>
            <a:r>
              <a:rPr b="1" lang="en-US" sz="2200">
                <a:solidFill>
                  <a:srgbClr val="292929"/>
                </a:solidFill>
              </a:rPr>
              <a:t>BETWEEN</a:t>
            </a:r>
            <a:r>
              <a:rPr lang="en-US" sz="2200">
                <a:solidFill>
                  <a:srgbClr val="292929"/>
                </a:solidFill>
              </a:rPr>
              <a:t> conditions to filter for failed landing outcomes in drone ship, their booster versions, and launch site names for year 2015</a:t>
            </a:r>
            <a:endParaRPr b="0" i="0" sz="2200" u="none" cap="none" strike="noStrike">
              <a:solidFill>
                <a:srgbClr val="000000"/>
              </a:solidFill>
              <a:latin typeface="Calibri"/>
              <a:ea typeface="Calibri"/>
              <a:cs typeface="Calibri"/>
              <a:sym typeface="Calibri"/>
            </a:endParaRPr>
          </a:p>
        </p:txBody>
      </p:sp>
      <p:sp>
        <p:nvSpPr>
          <p:cNvPr id="537" name="Google Shape;537;p84"/>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2015 Launch Records</a:t>
            </a:r>
            <a:endParaRPr b="0" i="0" sz="3320" u="none" cap="none" strike="noStrike">
              <a:latin typeface="Arial"/>
              <a:ea typeface="Arial"/>
              <a:cs typeface="Arial"/>
              <a:sym typeface="Arial"/>
            </a:endParaRPr>
          </a:p>
        </p:txBody>
      </p:sp>
      <p:sp>
        <p:nvSpPr>
          <p:cNvPr id="538" name="Google Shape;538;p8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39" name="Google Shape;539;p84"/>
          <p:cNvPicPr preferRelativeResize="0"/>
          <p:nvPr/>
        </p:nvPicPr>
        <p:blipFill>
          <a:blip r:embed="rId4">
            <a:alphaModFix/>
          </a:blip>
          <a:stretch>
            <a:fillRect/>
          </a:stretch>
        </p:blipFill>
        <p:spPr>
          <a:xfrm>
            <a:off x="1561263" y="3285013"/>
            <a:ext cx="9286875" cy="2600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85"/>
          <p:cNvSpPr txBox="1"/>
          <p:nvPr>
            <p:ph idx="4294967295" type="body"/>
          </p:nvPr>
        </p:nvSpPr>
        <p:spPr>
          <a:xfrm>
            <a:off x="770040" y="1825560"/>
            <a:ext cx="9745200" cy="435096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solidFill>
                  <a:schemeClr val="dk1"/>
                </a:solidFill>
              </a:rPr>
              <a:t>We selected Landing outcomes and the </a:t>
            </a:r>
            <a:r>
              <a:rPr b="1" lang="en-US" sz="2000">
                <a:solidFill>
                  <a:schemeClr val="dk1"/>
                </a:solidFill>
              </a:rPr>
              <a:t>COUNT</a:t>
            </a:r>
            <a:r>
              <a:rPr lang="en-US" sz="2000">
                <a:solidFill>
                  <a:schemeClr val="dk1"/>
                </a:solidFill>
              </a:rPr>
              <a:t> of landing outcomes from the data and used the </a:t>
            </a:r>
            <a:r>
              <a:rPr b="1" lang="en-US" sz="2000">
                <a:solidFill>
                  <a:schemeClr val="dk1"/>
                </a:solidFill>
              </a:rPr>
              <a:t>WHERE</a:t>
            </a:r>
            <a:r>
              <a:rPr lang="en-US" sz="2000">
                <a:solidFill>
                  <a:schemeClr val="dk1"/>
                </a:solidFill>
              </a:rPr>
              <a:t> clause to filter for landing outcomes </a:t>
            </a:r>
            <a:r>
              <a:rPr b="1" lang="en-US" sz="2000">
                <a:solidFill>
                  <a:schemeClr val="dk1"/>
                </a:solidFill>
              </a:rPr>
              <a:t>BETWEEN</a:t>
            </a:r>
            <a:r>
              <a:rPr lang="en-US" sz="2000">
                <a:solidFill>
                  <a:schemeClr val="dk1"/>
                </a:solidFill>
              </a:rPr>
              <a:t> 2010-06-04 to 2010-03-20.</a:t>
            </a:r>
            <a:endParaRPr sz="1400">
              <a:solidFill>
                <a:schemeClr val="dk1"/>
              </a:solidFill>
            </a:endParaRPr>
          </a:p>
          <a:p>
            <a:pPr indent="-228600" lvl="0" marL="228600" rtl="0" algn="l">
              <a:lnSpc>
                <a:spcPct val="90000"/>
              </a:lnSpc>
              <a:spcBef>
                <a:spcPts val="1400"/>
              </a:spcBef>
              <a:spcAft>
                <a:spcPts val="0"/>
              </a:spcAft>
              <a:buClr>
                <a:schemeClr val="dk1"/>
              </a:buClr>
              <a:buSzPts val="2000"/>
              <a:buChar char="•"/>
            </a:pPr>
            <a:r>
              <a:rPr lang="en-US" sz="2000">
                <a:solidFill>
                  <a:schemeClr val="dk1"/>
                </a:solidFill>
              </a:rPr>
              <a:t>We applied the </a:t>
            </a:r>
            <a:r>
              <a:rPr b="1" lang="en-US" sz="2000">
                <a:solidFill>
                  <a:schemeClr val="dk1"/>
                </a:solidFill>
              </a:rPr>
              <a:t>GROUP BY </a:t>
            </a:r>
            <a:r>
              <a:rPr lang="en-US" sz="2000">
                <a:solidFill>
                  <a:schemeClr val="dk1"/>
                </a:solidFill>
              </a:rPr>
              <a:t>clause to group the landing outcomes and the </a:t>
            </a:r>
            <a:r>
              <a:rPr b="1" lang="en-US" sz="2000">
                <a:solidFill>
                  <a:schemeClr val="dk1"/>
                </a:solidFill>
              </a:rPr>
              <a:t>ORDER BY </a:t>
            </a:r>
            <a:r>
              <a:rPr lang="en-US" sz="2000">
                <a:solidFill>
                  <a:schemeClr val="dk1"/>
                </a:solidFill>
              </a:rPr>
              <a:t>clause to order the grouped landing outcome in descending order.</a:t>
            </a:r>
            <a:endParaRPr sz="1400">
              <a:solidFill>
                <a:schemeClr val="dk1"/>
              </a:solidFill>
            </a:endParaRPr>
          </a:p>
          <a:p>
            <a:pPr indent="0" lvl="0" marL="0" marR="0" rtl="0" algn="l">
              <a:lnSpc>
                <a:spcPct val="100000"/>
              </a:lnSpc>
              <a:spcBef>
                <a:spcPts val="1400"/>
              </a:spcBef>
              <a:spcAft>
                <a:spcPts val="0"/>
              </a:spcAft>
              <a:buClr>
                <a:srgbClr val="292929"/>
              </a:buClr>
              <a:buSzPts val="2200"/>
              <a:buFont typeface="Arial"/>
              <a:buNone/>
            </a:pPr>
            <a:r>
              <a:t/>
            </a:r>
            <a:endParaRPr sz="2200">
              <a:solidFill>
                <a:srgbClr val="292929"/>
              </a:solidFill>
            </a:endParaRPr>
          </a:p>
        </p:txBody>
      </p:sp>
      <p:sp>
        <p:nvSpPr>
          <p:cNvPr id="545" name="Google Shape;545;p85"/>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2600"/>
              <a:buFont typeface="Arial"/>
              <a:buNone/>
            </a:pPr>
            <a:r>
              <a:rPr b="0" i="0" lang="en-US" sz="2600" u="none" cap="none" strike="noStrike">
                <a:solidFill>
                  <a:srgbClr val="0B49CB"/>
                </a:solidFill>
                <a:latin typeface="Arial"/>
                <a:ea typeface="Arial"/>
                <a:cs typeface="Arial"/>
                <a:sym typeface="Arial"/>
              </a:rPr>
              <a:t>Rank Landing Outcomes Between 2010-06-04 and 2017-03-20</a:t>
            </a:r>
            <a:endParaRPr b="0" i="0" sz="2600" u="none" cap="none" strike="noStrike">
              <a:latin typeface="Arial"/>
              <a:ea typeface="Arial"/>
              <a:cs typeface="Arial"/>
              <a:sym typeface="Arial"/>
            </a:endParaRPr>
          </a:p>
        </p:txBody>
      </p:sp>
      <p:sp>
        <p:nvSpPr>
          <p:cNvPr id="546" name="Google Shape;546;p8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547" name="Google Shape;547;p85"/>
          <p:cNvPicPr preferRelativeResize="0"/>
          <p:nvPr/>
        </p:nvPicPr>
        <p:blipFill>
          <a:blip r:embed="rId4">
            <a:alphaModFix/>
          </a:blip>
          <a:stretch>
            <a:fillRect/>
          </a:stretch>
        </p:blipFill>
        <p:spPr>
          <a:xfrm>
            <a:off x="1110750" y="3562188"/>
            <a:ext cx="9239250" cy="3152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1" name="Shape 551"/>
        <p:cNvGrpSpPr/>
        <p:nvPr/>
      </p:nvGrpSpPr>
      <p:grpSpPr>
        <a:xfrm>
          <a:off x="0" y="0"/>
          <a:ext cx="0" cy="0"/>
          <a:chOff x="0" y="0"/>
          <a:chExt cx="0" cy="0"/>
        </a:xfrm>
      </p:grpSpPr>
      <p:sp>
        <p:nvSpPr>
          <p:cNvPr id="552" name="Google Shape;552;p86"/>
          <p:cNvSpPr/>
          <p:nvPr/>
        </p:nvSpPr>
        <p:spPr>
          <a:xfrm>
            <a:off x="810720" y="2529720"/>
            <a:ext cx="1032840" cy="36468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3</a:t>
            </a:r>
            <a:endParaRPr b="0" i="0" sz="1800" u="none" cap="none"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6" name="Shape 556"/>
        <p:cNvGrpSpPr/>
        <p:nvPr/>
      </p:nvGrpSpPr>
      <p:grpSpPr>
        <a:xfrm>
          <a:off x="0" y="0"/>
          <a:ext cx="0" cy="0"/>
          <a:chOff x="0" y="0"/>
          <a:chExt cx="0" cy="0"/>
        </a:xfrm>
      </p:grpSpPr>
      <p:sp>
        <p:nvSpPr>
          <p:cNvPr id="557" name="Google Shape;557;p87"/>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pic>
        <p:nvPicPr>
          <p:cNvPr id="558" name="Google Shape;558;p87"/>
          <p:cNvPicPr preferRelativeResize="0"/>
          <p:nvPr>
            <p:ph idx="4294967295" type="body"/>
          </p:nvPr>
        </p:nvPicPr>
        <p:blipFill rotWithShape="1">
          <a:blip r:embed="rId4">
            <a:alphaModFix/>
          </a:blip>
          <a:srcRect b="0" l="0" r="0" t="0"/>
          <a:stretch/>
        </p:blipFill>
        <p:spPr>
          <a:xfrm>
            <a:off x="770011" y="1308538"/>
            <a:ext cx="10515600" cy="4716900"/>
          </a:xfrm>
          <a:prstGeom prst="rect">
            <a:avLst/>
          </a:prstGeom>
          <a:noFill/>
          <a:ln>
            <a:noFill/>
          </a:ln>
        </p:spPr>
      </p:pic>
      <p:sp>
        <p:nvSpPr>
          <p:cNvPr id="559" name="Google Shape;559;p8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88"/>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pic>
        <p:nvPicPr>
          <p:cNvPr id="565" name="Google Shape;565;p88"/>
          <p:cNvPicPr preferRelativeResize="0"/>
          <p:nvPr>
            <p:ph idx="4294967295" type="body"/>
          </p:nvPr>
        </p:nvPicPr>
        <p:blipFill rotWithShape="1">
          <a:blip r:embed="rId4">
            <a:alphaModFix/>
          </a:blip>
          <a:srcRect b="0" l="0" r="0" t="0"/>
          <a:stretch/>
        </p:blipFill>
        <p:spPr>
          <a:xfrm>
            <a:off x="770011" y="1253472"/>
            <a:ext cx="10688100" cy="4772100"/>
          </a:xfrm>
          <a:prstGeom prst="rect">
            <a:avLst/>
          </a:prstGeom>
          <a:noFill/>
          <a:ln>
            <a:noFill/>
          </a:ln>
        </p:spPr>
      </p:pic>
      <p:sp>
        <p:nvSpPr>
          <p:cNvPr id="566" name="Google Shape;566;p8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89"/>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pic>
        <p:nvPicPr>
          <p:cNvPr id="572" name="Google Shape;572;p89"/>
          <p:cNvPicPr preferRelativeResize="0"/>
          <p:nvPr>
            <p:ph idx="4294967295" type="body"/>
          </p:nvPr>
        </p:nvPicPr>
        <p:blipFill rotWithShape="1">
          <a:blip r:embed="rId4">
            <a:alphaModFix/>
          </a:blip>
          <a:srcRect b="0" l="0" r="0" t="0"/>
          <a:stretch/>
        </p:blipFill>
        <p:spPr>
          <a:xfrm>
            <a:off x="770010" y="1362318"/>
            <a:ext cx="10092300" cy="5064900"/>
          </a:xfrm>
          <a:prstGeom prst="rect">
            <a:avLst/>
          </a:prstGeom>
          <a:noFill/>
          <a:ln>
            <a:noFill/>
          </a:ln>
        </p:spPr>
      </p:pic>
      <p:sp>
        <p:nvSpPr>
          <p:cNvPr id="573" name="Google Shape;573;p8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
        <p:nvSpPr>
          <p:cNvPr id="578" name="Google Shape;578;p90"/>
          <p:cNvSpPr/>
          <p:nvPr/>
        </p:nvSpPr>
        <p:spPr>
          <a:xfrm>
            <a:off x="810720" y="2529720"/>
            <a:ext cx="1032840" cy="36468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4</a:t>
            </a:r>
            <a:endParaRPr b="0" i="0" sz="1800" u="none" cap="none"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2" name="Shape 582"/>
        <p:cNvGrpSpPr/>
        <p:nvPr/>
      </p:nvGrpSpPr>
      <p:grpSpPr>
        <a:xfrm>
          <a:off x="0" y="0"/>
          <a:ext cx="0" cy="0"/>
          <a:chOff x="0" y="0"/>
          <a:chExt cx="0" cy="0"/>
        </a:xfrm>
      </p:grpSpPr>
      <p:pic>
        <p:nvPicPr>
          <p:cNvPr id="583" name="Google Shape;583;p91"/>
          <p:cNvPicPr preferRelativeResize="0"/>
          <p:nvPr>
            <p:ph idx="4294967295" type="body"/>
          </p:nvPr>
        </p:nvPicPr>
        <p:blipFill rotWithShape="1">
          <a:blip r:embed="rId4">
            <a:alphaModFix/>
          </a:blip>
          <a:srcRect b="0" l="0" r="0" t="0"/>
          <a:stretch/>
        </p:blipFill>
        <p:spPr>
          <a:xfrm>
            <a:off x="752019" y="1454291"/>
            <a:ext cx="10688100" cy="4772100"/>
          </a:xfrm>
          <a:prstGeom prst="rect">
            <a:avLst/>
          </a:prstGeom>
          <a:noFill/>
          <a:ln>
            <a:noFill/>
          </a:ln>
        </p:spPr>
      </p:pic>
      <p:sp>
        <p:nvSpPr>
          <p:cNvPr id="584" name="Google Shape;584;p91"/>
          <p:cNvSpPr txBox="1"/>
          <p:nvPr/>
        </p:nvSpPr>
        <p:spPr>
          <a:xfrm>
            <a:off x="8714772" y="6226392"/>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585" name="Google Shape;585;p91"/>
          <p:cNvSpPr txBox="1"/>
          <p:nvPr/>
        </p:nvSpPr>
        <p:spPr>
          <a:xfrm>
            <a:off x="770011" y="459822"/>
            <a:ext cx="10515600" cy="549000"/>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1C7DDB"/>
              </a:solidFill>
              <a:latin typeface="Times New Roman"/>
              <a:ea typeface="Times New Roman"/>
              <a:cs typeface="Times New Roman"/>
              <a:sym typeface="Times New Roman"/>
            </a:endParaRPr>
          </a:p>
        </p:txBody>
      </p:sp>
      <p:sp>
        <p:nvSpPr>
          <p:cNvPr id="317" name="Google Shape;317;p56"/>
          <p:cNvSpPr/>
          <p:nvPr/>
        </p:nvSpPr>
        <p:spPr>
          <a:xfrm>
            <a:off x="828000" y="538560"/>
            <a:ext cx="105296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Introduction</a:t>
            </a:r>
            <a:endParaRPr b="0" i="0" sz="3320" u="none" cap="none" strike="noStrike">
              <a:latin typeface="Arial"/>
              <a:ea typeface="Arial"/>
              <a:cs typeface="Arial"/>
              <a:sym typeface="Arial"/>
            </a:endParaRPr>
          </a:p>
        </p:txBody>
      </p:sp>
      <p:sp>
        <p:nvSpPr>
          <p:cNvPr id="318" name="Google Shape;318;p56"/>
          <p:cNvSpPr/>
          <p:nvPr/>
        </p:nvSpPr>
        <p:spPr>
          <a:xfrm>
            <a:off x="968546" y="1503600"/>
            <a:ext cx="9980400" cy="18978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400"/>
              </a:spcBef>
              <a:spcAft>
                <a:spcPts val="0"/>
              </a:spcAft>
              <a:buClr>
                <a:srgbClr val="292929"/>
              </a:buClr>
              <a:buSzPts val="2200"/>
              <a:buChar char="•"/>
            </a:pPr>
            <a:r>
              <a:rPr lang="en-US" sz="2200">
                <a:solidFill>
                  <a:srgbClr val="292929"/>
                </a:solidFill>
              </a:rPr>
              <a:t>Project background and context</a:t>
            </a:r>
            <a:endParaRPr sz="2200">
              <a:solidFill>
                <a:srgbClr val="292929"/>
              </a:solidFill>
            </a:endParaRPr>
          </a:p>
          <a:p>
            <a:pPr indent="-368300" lvl="1" marL="914400" rtl="0" algn="just">
              <a:lnSpc>
                <a:spcPct val="115000"/>
              </a:lnSpc>
              <a:spcBef>
                <a:spcPts val="0"/>
              </a:spcBef>
              <a:spcAft>
                <a:spcPts val="0"/>
              </a:spcAft>
              <a:buClr>
                <a:srgbClr val="292929"/>
              </a:buClr>
              <a:buSzPts val="2200"/>
              <a:buChar char="○"/>
            </a:pPr>
            <a:r>
              <a:rPr lang="en-US" sz="1800">
                <a:solidFill>
                  <a:srgbClr val="292929"/>
                </a:solidFill>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sz="1800">
              <a:solidFill>
                <a:srgbClr val="292929"/>
              </a:solidFill>
            </a:endParaRPr>
          </a:p>
          <a:p>
            <a:pPr indent="-368300" lvl="0" marL="457200" rtl="0" algn="l">
              <a:lnSpc>
                <a:spcPct val="115000"/>
              </a:lnSpc>
              <a:spcBef>
                <a:spcPts val="0"/>
              </a:spcBef>
              <a:spcAft>
                <a:spcPts val="0"/>
              </a:spcAft>
              <a:buClr>
                <a:srgbClr val="292929"/>
              </a:buClr>
              <a:buSzPts val="2200"/>
              <a:buChar char="•"/>
            </a:pPr>
            <a:r>
              <a:rPr lang="en-US" sz="2200">
                <a:solidFill>
                  <a:srgbClr val="292929"/>
                </a:solidFill>
              </a:rPr>
              <a:t>Problems you want to find answers</a:t>
            </a:r>
            <a:endParaRPr sz="2200">
              <a:solidFill>
                <a:srgbClr val="292929"/>
              </a:solidFill>
            </a:endParaRPr>
          </a:p>
          <a:p>
            <a:pPr indent="-368300" lvl="1" marL="914400" rtl="0" algn="l">
              <a:lnSpc>
                <a:spcPct val="115000"/>
              </a:lnSpc>
              <a:spcBef>
                <a:spcPts val="0"/>
              </a:spcBef>
              <a:spcAft>
                <a:spcPts val="0"/>
              </a:spcAft>
              <a:buClr>
                <a:srgbClr val="292929"/>
              </a:buClr>
              <a:buSzPts val="2200"/>
              <a:buChar char="○"/>
            </a:pPr>
            <a:r>
              <a:rPr lang="en-US" sz="1800">
                <a:solidFill>
                  <a:srgbClr val="292929"/>
                </a:solidFill>
              </a:rPr>
              <a:t>What factors determine if the rocket will land successfully?</a:t>
            </a:r>
            <a:endParaRPr sz="1800">
              <a:solidFill>
                <a:srgbClr val="292929"/>
              </a:solidFill>
            </a:endParaRPr>
          </a:p>
          <a:p>
            <a:pPr indent="-368300" lvl="1" marL="914400" rtl="0" algn="l">
              <a:lnSpc>
                <a:spcPct val="115000"/>
              </a:lnSpc>
              <a:spcBef>
                <a:spcPts val="0"/>
              </a:spcBef>
              <a:spcAft>
                <a:spcPts val="0"/>
              </a:spcAft>
              <a:buClr>
                <a:srgbClr val="292929"/>
              </a:buClr>
              <a:buSzPts val="2200"/>
              <a:buChar char="○"/>
            </a:pPr>
            <a:r>
              <a:rPr lang="en-US" sz="1800">
                <a:solidFill>
                  <a:srgbClr val="292929"/>
                </a:solidFill>
              </a:rPr>
              <a:t>The interaction amongst various features that determine the success rate of a successful landing.</a:t>
            </a:r>
            <a:endParaRPr sz="1800">
              <a:solidFill>
                <a:srgbClr val="292929"/>
              </a:solidFill>
            </a:endParaRPr>
          </a:p>
          <a:p>
            <a:pPr indent="-368300" lvl="1" marL="914400" rtl="0" algn="l">
              <a:lnSpc>
                <a:spcPct val="115000"/>
              </a:lnSpc>
              <a:spcBef>
                <a:spcPts val="0"/>
              </a:spcBef>
              <a:spcAft>
                <a:spcPts val="0"/>
              </a:spcAft>
              <a:buClr>
                <a:srgbClr val="292929"/>
              </a:buClr>
              <a:buSzPts val="2200"/>
              <a:buChar char="○"/>
            </a:pPr>
            <a:r>
              <a:rPr lang="en-US" sz="1800">
                <a:solidFill>
                  <a:srgbClr val="292929"/>
                </a:solidFill>
              </a:rPr>
              <a:t>What operating conditions needs to be in place to ensure a successful landing program.</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 name="Shape 589"/>
        <p:cNvGrpSpPr/>
        <p:nvPr/>
      </p:nvGrpSpPr>
      <p:grpSpPr>
        <a:xfrm>
          <a:off x="0" y="0"/>
          <a:ext cx="0" cy="0"/>
          <a:chOff x="0" y="0"/>
          <a:chExt cx="0" cy="0"/>
        </a:xfrm>
      </p:grpSpPr>
      <p:pic>
        <p:nvPicPr>
          <p:cNvPr id="590" name="Google Shape;590;p92"/>
          <p:cNvPicPr preferRelativeResize="0"/>
          <p:nvPr>
            <p:ph idx="4294967295" type="body"/>
          </p:nvPr>
        </p:nvPicPr>
        <p:blipFill rotWithShape="1">
          <a:blip r:embed="rId4">
            <a:alphaModFix/>
          </a:blip>
          <a:srcRect b="0" l="0" r="0" t="0"/>
          <a:stretch/>
        </p:blipFill>
        <p:spPr>
          <a:xfrm>
            <a:off x="2123100" y="1547423"/>
            <a:ext cx="7790700" cy="4440600"/>
          </a:xfrm>
          <a:prstGeom prst="rect">
            <a:avLst/>
          </a:prstGeom>
          <a:noFill/>
          <a:ln>
            <a:noFill/>
          </a:ln>
        </p:spPr>
      </p:pic>
      <p:sp>
        <p:nvSpPr>
          <p:cNvPr id="591" name="Google Shape;591;p92"/>
          <p:cNvSpPr txBox="1"/>
          <p:nvPr/>
        </p:nvSpPr>
        <p:spPr>
          <a:xfrm>
            <a:off x="798786" y="499138"/>
            <a:ext cx="10476300" cy="514800"/>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sz="4000">
              <a:solidFill>
                <a:srgbClr val="0B49CB"/>
              </a:solidFill>
              <a:latin typeface="Arial"/>
              <a:ea typeface="Arial"/>
              <a:cs typeface="Arial"/>
              <a:sym typeface="Arial"/>
            </a:endParaRPr>
          </a:p>
        </p:txBody>
      </p:sp>
      <p:sp>
        <p:nvSpPr>
          <p:cNvPr id="592" name="Google Shape;592;p92"/>
          <p:cNvSpPr txBox="1"/>
          <p:nvPr/>
        </p:nvSpPr>
        <p:spPr>
          <a:xfrm>
            <a:off x="8714772" y="6226392"/>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6" name="Shape 596"/>
        <p:cNvGrpSpPr/>
        <p:nvPr/>
      </p:nvGrpSpPr>
      <p:grpSpPr>
        <a:xfrm>
          <a:off x="0" y="0"/>
          <a:ext cx="0" cy="0"/>
          <a:chOff x="0" y="0"/>
          <a:chExt cx="0" cy="0"/>
        </a:xfrm>
      </p:grpSpPr>
      <p:sp>
        <p:nvSpPr>
          <p:cNvPr id="597" name="Google Shape;597;p93"/>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
        <p:nvSpPr>
          <p:cNvPr id="598" name="Google Shape;598;p93"/>
          <p:cNvSpPr txBox="1"/>
          <p:nvPr/>
        </p:nvSpPr>
        <p:spPr>
          <a:xfrm>
            <a:off x="838199" y="291090"/>
            <a:ext cx="10515600" cy="9327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pic>
        <p:nvPicPr>
          <p:cNvPr descr="Graphical user interface, application&#10;&#10;Description automatically generated" id="599" name="Google Shape;599;p93"/>
          <p:cNvPicPr preferRelativeResize="0"/>
          <p:nvPr>
            <p:ph idx="4294967295" type="body"/>
          </p:nvPr>
        </p:nvPicPr>
        <p:blipFill rotWithShape="1">
          <a:blip r:embed="rId4">
            <a:alphaModFix/>
          </a:blip>
          <a:srcRect b="0" l="0" r="0" t="0"/>
          <a:stretch/>
        </p:blipFill>
        <p:spPr>
          <a:xfrm>
            <a:off x="838200" y="2191367"/>
            <a:ext cx="10515600" cy="3785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3" name="Shape 603"/>
        <p:cNvGrpSpPr/>
        <p:nvPr/>
      </p:nvGrpSpPr>
      <p:grpSpPr>
        <a:xfrm>
          <a:off x="0" y="0"/>
          <a:ext cx="0" cy="0"/>
          <a:chOff x="0" y="0"/>
          <a:chExt cx="0" cy="0"/>
        </a:xfrm>
      </p:grpSpPr>
      <p:sp>
        <p:nvSpPr>
          <p:cNvPr id="604" name="Google Shape;604;p94"/>
          <p:cNvSpPr/>
          <p:nvPr/>
        </p:nvSpPr>
        <p:spPr>
          <a:xfrm>
            <a:off x="810720" y="2529720"/>
            <a:ext cx="1032840" cy="36468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5</a:t>
            </a:r>
            <a:endParaRPr b="0" i="0" sz="1800" u="none" cap="none" strike="noStrike">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95"/>
          <p:cNvSpPr txBox="1"/>
          <p:nvPr>
            <p:ph idx="4294967295" type="body"/>
          </p:nvPr>
        </p:nvSpPr>
        <p:spPr>
          <a:xfrm>
            <a:off x="770040" y="2082240"/>
            <a:ext cx="5325600" cy="381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chemeClr val="dk1"/>
                </a:solidFill>
              </a:rPr>
              <a:t>The decision tree classifier is the model with the highest classification accuracy</a:t>
            </a:r>
            <a:endParaRPr b="0" i="0" sz="2200" u="none" cap="none" strike="noStrike">
              <a:solidFill>
                <a:srgbClr val="000000"/>
              </a:solidFill>
              <a:latin typeface="Calibri"/>
              <a:ea typeface="Calibri"/>
              <a:cs typeface="Calibri"/>
              <a:sym typeface="Calibri"/>
            </a:endParaRPr>
          </a:p>
        </p:txBody>
      </p:sp>
      <p:sp>
        <p:nvSpPr>
          <p:cNvPr id="610" name="Google Shape;610;p95"/>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Classification Accuracy</a:t>
            </a:r>
            <a:endParaRPr b="0" i="0" sz="3320" u="none" cap="none" strike="noStrike">
              <a:latin typeface="Arial"/>
              <a:ea typeface="Arial"/>
              <a:cs typeface="Arial"/>
              <a:sym typeface="Arial"/>
            </a:endParaRPr>
          </a:p>
        </p:txBody>
      </p:sp>
      <p:sp>
        <p:nvSpPr>
          <p:cNvPr id="611" name="Google Shape;611;p95"/>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612" name="Google Shape;612;p95"/>
          <p:cNvPicPr preferRelativeResize="0"/>
          <p:nvPr/>
        </p:nvPicPr>
        <p:blipFill>
          <a:blip r:embed="rId4">
            <a:alphaModFix/>
          </a:blip>
          <a:stretch>
            <a:fillRect/>
          </a:stretch>
        </p:blipFill>
        <p:spPr>
          <a:xfrm>
            <a:off x="1389025" y="3337313"/>
            <a:ext cx="9277350" cy="1171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6" name="Shape 616"/>
        <p:cNvGrpSpPr/>
        <p:nvPr/>
      </p:nvGrpSpPr>
      <p:grpSpPr>
        <a:xfrm>
          <a:off x="0" y="0"/>
          <a:ext cx="0" cy="0"/>
          <a:chOff x="0" y="0"/>
          <a:chExt cx="0" cy="0"/>
        </a:xfrm>
      </p:grpSpPr>
      <p:sp>
        <p:nvSpPr>
          <p:cNvPr id="617" name="Google Shape;617;p96"/>
          <p:cNvSpPr txBox="1"/>
          <p:nvPr>
            <p:ph idx="4294967295" type="body"/>
          </p:nvPr>
        </p:nvSpPr>
        <p:spPr>
          <a:xfrm>
            <a:off x="770046" y="1524000"/>
            <a:ext cx="5277600" cy="3811200"/>
          </a:xfrm>
          <a:prstGeom prst="rect">
            <a:avLst/>
          </a:prstGeom>
          <a:noFill/>
          <a:ln>
            <a:noFill/>
          </a:ln>
        </p:spPr>
        <p:txBody>
          <a:bodyPr anchorCtr="0" anchor="t" bIns="45000" lIns="90000" spcFirstLastPara="1" rIns="90000" wrap="square" tIns="450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confusion matrix for the decision tree classifier shows that the classifier can distinguish between the different classes. The major problem is the false positives .i.e., unsuccessful landing marked as successful landing by the classifier.</a:t>
            </a:r>
            <a:r>
              <a:rPr b="0" i="0" lang="en-US" sz="2200" u="none" cap="none" strike="noStrike">
                <a:solidFill>
                  <a:srgbClr val="292929"/>
                </a:solidFill>
                <a:latin typeface="Arial"/>
                <a:ea typeface="Arial"/>
                <a:cs typeface="Arial"/>
                <a:sym typeface="Arial"/>
              </a:rPr>
              <a:t> </a:t>
            </a:r>
            <a:endParaRPr b="0" i="0" sz="2200" u="none" cap="none" strike="noStrike">
              <a:solidFill>
                <a:srgbClr val="000000"/>
              </a:solidFill>
              <a:latin typeface="Calibri"/>
              <a:ea typeface="Calibri"/>
              <a:cs typeface="Calibri"/>
              <a:sym typeface="Calibri"/>
            </a:endParaRPr>
          </a:p>
        </p:txBody>
      </p:sp>
      <p:sp>
        <p:nvSpPr>
          <p:cNvPr id="618" name="Google Shape;618;p96"/>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Confusion Matrix</a:t>
            </a:r>
            <a:endParaRPr b="0" i="0" sz="3320" u="none" cap="none" strike="noStrike">
              <a:latin typeface="Arial"/>
              <a:ea typeface="Arial"/>
              <a:cs typeface="Arial"/>
              <a:sym typeface="Arial"/>
            </a:endParaRPr>
          </a:p>
        </p:txBody>
      </p:sp>
      <p:sp>
        <p:nvSpPr>
          <p:cNvPr id="619" name="Google Shape;619;p96"/>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pic>
        <p:nvPicPr>
          <p:cNvPr id="620" name="Google Shape;620;p96"/>
          <p:cNvPicPr preferRelativeResize="0"/>
          <p:nvPr/>
        </p:nvPicPr>
        <p:blipFill>
          <a:blip r:embed="rId4">
            <a:alphaModFix/>
          </a:blip>
          <a:stretch>
            <a:fillRect/>
          </a:stretch>
        </p:blipFill>
        <p:spPr>
          <a:xfrm>
            <a:off x="6141775" y="1523988"/>
            <a:ext cx="5143500" cy="4352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97"/>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Conclusions</a:t>
            </a:r>
            <a:endParaRPr b="0" i="0" sz="3320" u="none" cap="none" strike="noStrike">
              <a:latin typeface="Arial"/>
              <a:ea typeface="Arial"/>
              <a:cs typeface="Arial"/>
              <a:sym typeface="Arial"/>
            </a:endParaRPr>
          </a:p>
        </p:txBody>
      </p:sp>
      <p:sp>
        <p:nvSpPr>
          <p:cNvPr id="626" name="Google Shape;626;p97"/>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
        <p:nvSpPr>
          <p:cNvPr id="627" name="Google Shape;627;p97"/>
          <p:cNvSpPr txBox="1"/>
          <p:nvPr/>
        </p:nvSpPr>
        <p:spPr>
          <a:xfrm>
            <a:off x="770011" y="1507254"/>
            <a:ext cx="10515600" cy="4518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2200">
                <a:solidFill>
                  <a:srgbClr val="292929"/>
                </a:solidFill>
              </a:rPr>
              <a:t>We can conclude that:</a:t>
            </a:r>
            <a:endParaRPr/>
          </a:p>
          <a:p>
            <a:pPr indent="-228600" lvl="0" marL="228600" rtl="0" algn="l">
              <a:spcBef>
                <a:spcPts val="1400"/>
              </a:spcBef>
              <a:spcAft>
                <a:spcPts val="0"/>
              </a:spcAft>
              <a:buClr>
                <a:srgbClr val="292929"/>
              </a:buClr>
              <a:buSzPts val="2200"/>
              <a:buChar char="•"/>
            </a:pPr>
            <a:r>
              <a:rPr lang="en-US" sz="2200">
                <a:solidFill>
                  <a:srgbClr val="292929"/>
                </a:solidFill>
              </a:rPr>
              <a:t>The larger the flight amount at a launch site, the greater the success rate at a launch site.</a:t>
            </a:r>
            <a:endParaRPr/>
          </a:p>
          <a:p>
            <a:pPr indent="-228600" lvl="0" marL="228600" rtl="0" algn="l">
              <a:spcBef>
                <a:spcPts val="1400"/>
              </a:spcBef>
              <a:spcAft>
                <a:spcPts val="0"/>
              </a:spcAft>
              <a:buClr>
                <a:srgbClr val="000000"/>
              </a:buClr>
              <a:buSzPts val="2200"/>
              <a:buChar char="•"/>
            </a:pPr>
            <a:r>
              <a:rPr lang="en-US" sz="2200">
                <a:solidFill>
                  <a:srgbClr val="000000"/>
                </a:solidFill>
              </a:rPr>
              <a:t>Launch success rate started to increase in 2013 till 2020.</a:t>
            </a:r>
            <a:endParaRPr/>
          </a:p>
          <a:p>
            <a:pPr indent="-228600" lvl="0" marL="228600" rtl="0" algn="l">
              <a:spcBef>
                <a:spcPts val="1400"/>
              </a:spcBef>
              <a:spcAft>
                <a:spcPts val="0"/>
              </a:spcAft>
              <a:buClr>
                <a:srgbClr val="292929"/>
              </a:buClr>
              <a:buSzPts val="2200"/>
              <a:buChar char="•"/>
            </a:pPr>
            <a:r>
              <a:rPr lang="en-US" sz="2200">
                <a:solidFill>
                  <a:srgbClr val="292929"/>
                </a:solidFill>
              </a:rPr>
              <a:t>Orbits </a:t>
            </a:r>
            <a:r>
              <a:rPr lang="en-US" sz="2200">
                <a:solidFill>
                  <a:srgbClr val="000000"/>
                </a:solidFill>
              </a:rPr>
              <a:t>ES-L1, GEO, HEO, SSO, VLEO had the most success rate.</a:t>
            </a:r>
            <a:endParaRPr sz="2200">
              <a:solidFill>
                <a:srgbClr val="292929"/>
              </a:solidFill>
            </a:endParaRPr>
          </a:p>
          <a:p>
            <a:pPr indent="-228600" lvl="0" marL="228600" rtl="0" algn="l">
              <a:spcBef>
                <a:spcPts val="1400"/>
              </a:spcBef>
              <a:spcAft>
                <a:spcPts val="0"/>
              </a:spcAft>
              <a:buClr>
                <a:srgbClr val="292929"/>
              </a:buClr>
              <a:buSzPts val="2200"/>
              <a:buChar char="•"/>
            </a:pPr>
            <a:r>
              <a:rPr lang="en-US" sz="2200">
                <a:solidFill>
                  <a:srgbClr val="292929"/>
                </a:solidFill>
              </a:rPr>
              <a:t>KSC LC-39A had the most successful launches of any sites.</a:t>
            </a:r>
            <a:endParaRPr/>
          </a:p>
          <a:p>
            <a:pPr indent="-228600" lvl="0" marL="228600" rtl="0" algn="l">
              <a:spcBef>
                <a:spcPts val="1400"/>
              </a:spcBef>
              <a:spcAft>
                <a:spcPts val="0"/>
              </a:spcAft>
              <a:buClr>
                <a:srgbClr val="292929"/>
              </a:buClr>
              <a:buSzPts val="2200"/>
              <a:buChar char="•"/>
            </a:pPr>
            <a:r>
              <a:rPr lang="en-US" sz="2200">
                <a:solidFill>
                  <a:srgbClr val="292929"/>
                </a:solidFill>
              </a:rPr>
              <a:t>The Decision tree classifier is the best machine learning algorithm for this task.</a:t>
            </a:r>
            <a:endParaRPr/>
          </a:p>
          <a:p>
            <a:pPr indent="-88900" lvl="0" marL="228600" rtl="0" algn="l">
              <a:spcBef>
                <a:spcPts val="1400"/>
              </a:spcBef>
              <a:spcAft>
                <a:spcPts val="0"/>
              </a:spcAft>
              <a:buNone/>
            </a:pPr>
            <a:r>
              <a:t/>
            </a:r>
            <a:endParaRPr sz="2200">
              <a:solidFill>
                <a:srgbClr val="29292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2" name="Shape 632"/>
        <p:cNvGrpSpPr/>
        <p:nvPr/>
      </p:nvGrpSpPr>
      <p:grpSpPr>
        <a:xfrm>
          <a:off x="0" y="0"/>
          <a:ext cx="0" cy="0"/>
          <a:chOff x="0" y="0"/>
          <a:chExt cx="0" cy="0"/>
        </a:xfrm>
      </p:grpSpPr>
      <p:sp>
        <p:nvSpPr>
          <p:cNvPr id="633" name="Google Shape;633;p98"/>
          <p:cNvSpPr txBox="1"/>
          <p:nvPr>
            <p:ph idx="4294967295" type="body"/>
          </p:nvPr>
        </p:nvSpPr>
        <p:spPr>
          <a:xfrm>
            <a:off x="770040" y="1859400"/>
            <a:ext cx="10515300" cy="43509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Clr>
                <a:srgbClr val="292929"/>
              </a:buClr>
              <a:buSzPts val="2200"/>
              <a:buFont typeface="Arial"/>
              <a:buNone/>
            </a:pPr>
            <a:r>
              <a:rPr b="0" i="0" lang="en-US" sz="2200" u="none" cap="none" strike="noStrike">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b="0" i="0" sz="2200" u="none" cap="none" strike="noStrike">
              <a:solidFill>
                <a:srgbClr val="000000"/>
              </a:solidFill>
              <a:latin typeface="Calibri"/>
              <a:ea typeface="Calibri"/>
              <a:cs typeface="Calibri"/>
              <a:sym typeface="Calibri"/>
            </a:endParaRPr>
          </a:p>
        </p:txBody>
      </p:sp>
      <p:sp>
        <p:nvSpPr>
          <p:cNvPr id="634" name="Google Shape;634;p98"/>
          <p:cNvSpPr/>
          <p:nvPr/>
        </p:nvSpPr>
        <p:spPr>
          <a:xfrm>
            <a:off x="770040" y="538560"/>
            <a:ext cx="10515300" cy="548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3320"/>
              <a:buFont typeface="Arial"/>
              <a:buNone/>
            </a:pPr>
            <a:r>
              <a:rPr b="0" i="0" lang="en-US" sz="3320" u="none" cap="none" strike="noStrike">
                <a:solidFill>
                  <a:srgbClr val="0B49CB"/>
                </a:solidFill>
                <a:latin typeface="Arial"/>
                <a:ea typeface="Arial"/>
                <a:cs typeface="Arial"/>
                <a:sym typeface="Arial"/>
              </a:rPr>
              <a:t>Appendix</a:t>
            </a:r>
            <a:endParaRPr b="0" i="0" sz="3320" u="none" cap="none" strike="noStrike">
              <a:latin typeface="Arial"/>
              <a:ea typeface="Arial"/>
              <a:cs typeface="Arial"/>
              <a:sym typeface="Arial"/>
            </a:endParaRPr>
          </a:p>
        </p:txBody>
      </p:sp>
      <p:sp>
        <p:nvSpPr>
          <p:cNvPr id="635" name="Google Shape;635;p98"/>
          <p:cNvSpPr txBox="1"/>
          <p:nvPr>
            <p:ph idx="12" type="sldNum"/>
          </p:nvPr>
        </p:nvSpPr>
        <p:spPr>
          <a:xfrm>
            <a:off x="8714880" y="6025680"/>
            <a:ext cx="2742900" cy="401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C7DDB"/>
              </a:buClr>
              <a:buSzPts val="1600"/>
              <a:buFont typeface="Arial"/>
              <a:buNone/>
            </a:pPr>
            <a:fld id="{00000000-1234-1234-1234-123412341234}" type="slidenum">
              <a:rPr b="0" lang="en-US" sz="1600" strike="noStrike">
                <a:solidFill>
                  <a:srgbClr val="1C7DDB"/>
                </a:solidFill>
                <a:latin typeface="Arial"/>
                <a:ea typeface="Arial"/>
                <a:cs typeface="Arial"/>
                <a:sym typeface="Arial"/>
              </a:rP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7"/>
          <p:cNvSpPr txBox="1"/>
          <p:nvPr>
            <p:ph idx="12" type="sldNum"/>
          </p:nvPr>
        </p:nvSpPr>
        <p:spPr>
          <a:xfrm>
            <a:off x="9448920" y="6356520"/>
            <a:ext cx="2742840" cy="36468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1C7DDB"/>
              </a:buClr>
              <a:buSzPts val="1600"/>
              <a:buFont typeface="Arial"/>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solidFill>
                <a:srgbClr val="1C7DDB"/>
              </a:solidFill>
              <a:latin typeface="Times New Roman"/>
              <a:ea typeface="Times New Roman"/>
              <a:cs typeface="Times New Roman"/>
              <a:sym typeface="Times New Roman"/>
            </a:endParaRPr>
          </a:p>
        </p:txBody>
      </p:sp>
      <p:sp>
        <p:nvSpPr>
          <p:cNvPr id="324" name="Google Shape;324;p57"/>
          <p:cNvSpPr/>
          <p:nvPr/>
        </p:nvSpPr>
        <p:spPr>
          <a:xfrm>
            <a:off x="777960" y="2812680"/>
            <a:ext cx="1032840" cy="364680"/>
          </a:xfrm>
          <a:prstGeom prst="rect">
            <a:avLst/>
          </a:prstGeom>
          <a:solidFill>
            <a:srgbClr val="0948CB"/>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Section 1</a:t>
            </a:r>
            <a:endParaRPr b="0" i="0" sz="18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58"/>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331" name="Google Shape;331;p58"/>
          <p:cNvSpPr txBox="1"/>
          <p:nvPr/>
        </p:nvSpPr>
        <p:spPr>
          <a:xfrm>
            <a:off x="770011" y="1580808"/>
            <a:ext cx="10104900" cy="52119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using SpaceX API and web scraping from Wikipedia.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332" name="Google Shape;332;p5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59"/>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338" name="Google Shape;338;p59"/>
          <p:cNvSpPr txBox="1"/>
          <p:nvPr/>
        </p:nvSpPr>
        <p:spPr>
          <a:xfrm>
            <a:off x="770011" y="1403131"/>
            <a:ext cx="10218600" cy="4773900"/>
          </a:xfrm>
          <a:prstGeom prst="rect">
            <a:avLst/>
          </a:prstGeom>
          <a:noFill/>
          <a:ln>
            <a:noFill/>
          </a:ln>
        </p:spPr>
        <p:txBody>
          <a:bodyPr anchorCtr="0" anchor="t" bIns="45700" lIns="91425" spcFirstLastPara="1" rIns="91425" wrap="square" tIns="45700">
            <a:noAutofit/>
          </a:bodyPr>
          <a:lstStyle/>
          <a:p>
            <a:pPr indent="-228600" lvl="0" marL="228600" rtl="0" algn="just">
              <a:spcBef>
                <a:spcPts val="0"/>
              </a:spcBef>
              <a:spcAft>
                <a:spcPts val="0"/>
              </a:spcAft>
              <a:buClr>
                <a:srgbClr val="292929"/>
              </a:buClr>
              <a:buSzPts val="2200"/>
              <a:buChar char="•"/>
            </a:pPr>
            <a:r>
              <a:rPr lang="en-US" sz="2200">
                <a:solidFill>
                  <a:srgbClr val="292929"/>
                </a:solidFill>
              </a:rPr>
              <a:t>The data was collected using various methods</a:t>
            </a:r>
            <a:endParaRPr/>
          </a:p>
          <a:p>
            <a:pPr indent="-228600" lvl="1" marL="685800" rtl="0" algn="just">
              <a:spcBef>
                <a:spcPts val="1400"/>
              </a:spcBef>
              <a:spcAft>
                <a:spcPts val="0"/>
              </a:spcAft>
              <a:buClr>
                <a:srgbClr val="292929"/>
              </a:buClr>
              <a:buSzPts val="1900"/>
              <a:buChar char="-"/>
            </a:pPr>
            <a:r>
              <a:rPr lang="en-US" sz="1900">
                <a:solidFill>
                  <a:srgbClr val="292929"/>
                </a:solidFill>
              </a:rPr>
              <a:t>Data collection was done using get request to the SpaceX API.</a:t>
            </a:r>
            <a:endParaRPr/>
          </a:p>
          <a:p>
            <a:pPr indent="-228600" lvl="1" marL="685800" rtl="0" algn="just">
              <a:spcBef>
                <a:spcPts val="1400"/>
              </a:spcBef>
              <a:spcAft>
                <a:spcPts val="0"/>
              </a:spcAft>
              <a:buClr>
                <a:srgbClr val="292929"/>
              </a:buClr>
              <a:buSzPts val="1900"/>
              <a:buChar char="-"/>
            </a:pPr>
            <a:r>
              <a:rPr lang="en-US" sz="1900">
                <a:solidFill>
                  <a:srgbClr val="292929"/>
                </a:solidFill>
              </a:rPr>
              <a:t>Next, we decoded the response content as a Json using .json() function call and turn it into a pandas dataframe using .json_normalize().</a:t>
            </a:r>
            <a:endParaRPr/>
          </a:p>
          <a:p>
            <a:pPr indent="-228600" lvl="1" marL="685800" rtl="0" algn="just">
              <a:spcBef>
                <a:spcPts val="1400"/>
              </a:spcBef>
              <a:spcAft>
                <a:spcPts val="0"/>
              </a:spcAft>
              <a:buClr>
                <a:srgbClr val="292929"/>
              </a:buClr>
              <a:buSzPts val="1900"/>
              <a:buChar char="-"/>
            </a:pPr>
            <a:r>
              <a:rPr lang="en-US" sz="1900">
                <a:solidFill>
                  <a:srgbClr val="292929"/>
                </a:solidFill>
              </a:rPr>
              <a:t>We then cleaned the data, checked for missing values and fill in missing values where necessary.</a:t>
            </a:r>
            <a:endParaRPr/>
          </a:p>
          <a:p>
            <a:pPr indent="-228600" lvl="1" marL="685800" rtl="0" algn="just">
              <a:spcBef>
                <a:spcPts val="1400"/>
              </a:spcBef>
              <a:spcAft>
                <a:spcPts val="0"/>
              </a:spcAft>
              <a:buClr>
                <a:srgbClr val="292929"/>
              </a:buClr>
              <a:buSzPts val="1900"/>
              <a:buChar char="-"/>
            </a:pPr>
            <a:r>
              <a:rPr lang="en-US" sz="1900">
                <a:solidFill>
                  <a:srgbClr val="292929"/>
                </a:solidFill>
              </a:rPr>
              <a:t>In addition, we performed web scraping from Wikipedia for Falcon 9 launch records with BeautifulSoup. </a:t>
            </a:r>
            <a:endParaRPr/>
          </a:p>
          <a:p>
            <a:pPr indent="-228600" lvl="1" marL="685800" rtl="0" algn="just">
              <a:spcBef>
                <a:spcPts val="1400"/>
              </a:spcBef>
              <a:spcAft>
                <a:spcPts val="0"/>
              </a:spcAft>
              <a:buClr>
                <a:srgbClr val="292929"/>
              </a:buClr>
              <a:buSzPts val="1900"/>
              <a:buChar char="-"/>
            </a:pPr>
            <a:r>
              <a:rPr lang="en-US" sz="1900">
                <a:solidFill>
                  <a:srgbClr val="292929"/>
                </a:solidFill>
              </a:rPr>
              <a:t>The objective was to extract the launch records as HTML table, parse the table and convert it to a pandas dataframe for future analysis.</a:t>
            </a:r>
            <a:endParaRPr/>
          </a:p>
          <a:p>
            <a:pPr indent="-114300" lvl="1" marL="685800" rtl="0" algn="l">
              <a:spcBef>
                <a:spcPts val="1400"/>
              </a:spcBef>
              <a:spcAft>
                <a:spcPts val="0"/>
              </a:spcAft>
              <a:buNone/>
            </a:pPr>
            <a:r>
              <a:t/>
            </a:r>
            <a:endParaRPr sz="1800">
              <a:solidFill>
                <a:srgbClr val="292929"/>
              </a:solidFill>
            </a:endParaRPr>
          </a:p>
          <a:p>
            <a:pPr indent="0" lvl="0" marL="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p:txBody>
      </p:sp>
      <p:sp>
        <p:nvSpPr>
          <p:cNvPr id="339" name="Google Shape;339;p5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60"/>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345" name="Google Shape;345;p60"/>
          <p:cNvSpPr txBox="1"/>
          <p:nvPr/>
        </p:nvSpPr>
        <p:spPr>
          <a:xfrm>
            <a:off x="820738" y="1800225"/>
            <a:ext cx="4640400" cy="4225800"/>
          </a:xfrm>
          <a:prstGeom prst="rect">
            <a:avLst/>
          </a:prstGeom>
          <a:noFill/>
          <a:ln>
            <a:noFill/>
          </a:ln>
        </p:spPr>
        <p:txBody>
          <a:bodyPr anchorCtr="0" anchor="t" bIns="45700" lIns="91425" spcFirstLastPara="1" rIns="91425" wrap="square" tIns="45700">
            <a:normAutofit lnSpcReduction="10000"/>
          </a:bodyPr>
          <a:lstStyle/>
          <a:p>
            <a:pPr indent="-228600" lvl="0" marL="228600" rtl="0" algn="l">
              <a:spcBef>
                <a:spcPts val="0"/>
              </a:spcBef>
              <a:spcAft>
                <a:spcPts val="0"/>
              </a:spcAft>
              <a:buClr>
                <a:srgbClr val="292929"/>
              </a:buClr>
              <a:buSzPts val="2200"/>
              <a:buChar char="•"/>
            </a:pPr>
            <a:r>
              <a:rPr lang="en-US" sz="2200">
                <a:solidFill>
                  <a:srgbClr val="292929"/>
                </a:solidFill>
              </a:rPr>
              <a:t>We used the get request to the SpaceX API to collect data, clean the requested data and did some basic data wrangling and formatting.</a:t>
            </a:r>
            <a:endParaRPr sz="2200">
              <a:solidFill>
                <a:srgbClr val="292929"/>
              </a:solidFill>
            </a:endParaRPr>
          </a:p>
          <a:p>
            <a:pPr indent="-228600" lvl="0" marL="228600" rtl="0" algn="l">
              <a:spcBef>
                <a:spcPts val="1400"/>
              </a:spcBef>
              <a:spcAft>
                <a:spcPts val="0"/>
              </a:spcAft>
              <a:buClr>
                <a:srgbClr val="292929"/>
              </a:buClr>
              <a:buSzPts val="2200"/>
              <a:buChar char="•"/>
            </a:pPr>
            <a:r>
              <a:rPr lang="en-US" sz="2200">
                <a:solidFill>
                  <a:srgbClr val="292929"/>
                </a:solidFill>
              </a:rPr>
              <a:t>The link to the notebook is </a:t>
            </a:r>
            <a:r>
              <a:rPr lang="en-US" sz="2200">
                <a:solidFill>
                  <a:srgbClr val="1C7DDB"/>
                </a:solidFill>
              </a:rPr>
              <a:t>https://github.com/Shaishavap/-IBM-Data-Science-Capstone-SpaceX/blob/main/jupyter-labs-spacex-data-collection-api.ipynb</a:t>
            </a:r>
            <a:endParaRPr sz="2200">
              <a:solidFill>
                <a:srgbClr val="292929"/>
              </a:solidFill>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None/>
            </a:pPr>
            <a:r>
              <a:t/>
            </a:r>
            <a:endParaRPr sz="2800">
              <a:solidFill>
                <a:srgbClr val="000000"/>
              </a:solidFill>
              <a:latin typeface="Calibri"/>
              <a:ea typeface="Calibri"/>
              <a:cs typeface="Calibri"/>
              <a:sym typeface="Calibri"/>
            </a:endParaRPr>
          </a:p>
        </p:txBody>
      </p:sp>
      <p:sp>
        <p:nvSpPr>
          <p:cNvPr id="346" name="Google Shape;346;p6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Collection – SpaceX API</a:t>
            </a:r>
            <a:endParaRPr/>
          </a:p>
        </p:txBody>
      </p:sp>
      <p:pic>
        <p:nvPicPr>
          <p:cNvPr id="347" name="Google Shape;347;p60"/>
          <p:cNvPicPr preferRelativeResize="0"/>
          <p:nvPr/>
        </p:nvPicPr>
        <p:blipFill>
          <a:blip r:embed="rId4">
            <a:alphaModFix/>
          </a:blip>
          <a:stretch>
            <a:fillRect/>
          </a:stretch>
        </p:blipFill>
        <p:spPr>
          <a:xfrm>
            <a:off x="5850713" y="1393975"/>
            <a:ext cx="5848350" cy="3581400"/>
          </a:xfrm>
          <a:prstGeom prst="rect">
            <a:avLst/>
          </a:prstGeom>
          <a:noFill/>
          <a:ln>
            <a:noFill/>
          </a:ln>
        </p:spPr>
      </p:pic>
      <p:pic>
        <p:nvPicPr>
          <p:cNvPr id="348" name="Google Shape;348;p60"/>
          <p:cNvPicPr preferRelativeResize="0"/>
          <p:nvPr/>
        </p:nvPicPr>
        <p:blipFill>
          <a:blip r:embed="rId5">
            <a:alphaModFix/>
          </a:blip>
          <a:stretch>
            <a:fillRect/>
          </a:stretch>
        </p:blipFill>
        <p:spPr>
          <a:xfrm>
            <a:off x="5850725" y="4975363"/>
            <a:ext cx="3867150" cy="1781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61"/>
          <p:cNvSpPr txBox="1"/>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rgbClr val="1C7DDB"/>
                </a:solidFill>
              </a:rPr>
              <a:t>‹#›</a:t>
            </a:fld>
            <a:endParaRPr sz="1600">
              <a:solidFill>
                <a:srgbClr val="1C7DDB"/>
              </a:solidFill>
            </a:endParaRPr>
          </a:p>
        </p:txBody>
      </p:sp>
      <p:sp>
        <p:nvSpPr>
          <p:cNvPr id="354" name="Google Shape;354;p61"/>
          <p:cNvSpPr txBox="1"/>
          <p:nvPr/>
        </p:nvSpPr>
        <p:spPr>
          <a:xfrm>
            <a:off x="820738" y="1477108"/>
            <a:ext cx="4655700" cy="468990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rgbClr val="292929"/>
              </a:buClr>
              <a:buSzPts val="2200"/>
              <a:buChar char="•"/>
            </a:pPr>
            <a:r>
              <a:rPr lang="en-US" sz="2200">
                <a:solidFill>
                  <a:srgbClr val="292929"/>
                </a:solidFill>
              </a:rPr>
              <a:t>We applied web scrapping to webscrap Falcon 9 launch records with BeautifulSoup </a:t>
            </a:r>
            <a:endParaRPr/>
          </a:p>
          <a:p>
            <a:pPr indent="-228600" lvl="0" marL="228600" rtl="0" algn="l">
              <a:spcBef>
                <a:spcPts val="1400"/>
              </a:spcBef>
              <a:spcAft>
                <a:spcPts val="0"/>
              </a:spcAft>
              <a:buClr>
                <a:srgbClr val="292929"/>
              </a:buClr>
              <a:buSzPts val="2200"/>
              <a:buChar char="•"/>
            </a:pPr>
            <a:r>
              <a:rPr lang="en-US" sz="2200">
                <a:solidFill>
                  <a:srgbClr val="292929"/>
                </a:solidFill>
              </a:rPr>
              <a:t>We parsed the table and converted it into a pandas dataframe.</a:t>
            </a:r>
            <a:endParaRPr sz="2200">
              <a:solidFill>
                <a:srgbClr val="292929"/>
              </a:solidFill>
            </a:endParaRPr>
          </a:p>
          <a:p>
            <a:pPr indent="-228600" lvl="0" marL="228600" rtl="0" algn="l">
              <a:spcBef>
                <a:spcPts val="1400"/>
              </a:spcBef>
              <a:spcAft>
                <a:spcPts val="0"/>
              </a:spcAft>
              <a:buClr>
                <a:srgbClr val="292929"/>
              </a:buClr>
              <a:buSzPts val="2200"/>
              <a:buChar char="•"/>
            </a:pPr>
            <a:r>
              <a:rPr lang="en-US" sz="2200">
                <a:solidFill>
                  <a:srgbClr val="292929"/>
                </a:solidFill>
              </a:rPr>
              <a:t>The link to the notebook is </a:t>
            </a:r>
            <a:r>
              <a:rPr lang="en-US" sz="2200">
                <a:solidFill>
                  <a:srgbClr val="1C7DDB"/>
                </a:solidFill>
              </a:rPr>
              <a:t>https://github.com/Shaishavap/-IBM-Data-Science-Capstone-SpaceX/blob/main/jupyter-labs-webscraping.ipynb</a:t>
            </a:r>
            <a:endParaRPr sz="2200">
              <a:solidFill>
                <a:srgbClr val="292929"/>
              </a:solidFill>
            </a:endParaRPr>
          </a:p>
        </p:txBody>
      </p:sp>
      <p:sp>
        <p:nvSpPr>
          <p:cNvPr id="355" name="Google Shape;355;p6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05493"/>
              </a:buClr>
              <a:buSzPts val="4000"/>
              <a:buFont typeface="IBM Plex Mono SemiBold"/>
              <a:buNone/>
            </a:pPr>
            <a:r>
              <a:t/>
            </a:r>
            <a:endParaRPr sz="4000">
              <a:solidFill>
                <a:srgbClr val="1C7DDB"/>
              </a:solidFill>
              <a:latin typeface="Arial"/>
              <a:ea typeface="Arial"/>
              <a:cs typeface="Arial"/>
              <a:sym typeface="Arial"/>
            </a:endParaRPr>
          </a:p>
        </p:txBody>
      </p:sp>
      <p:sp>
        <p:nvSpPr>
          <p:cNvPr id="356" name="Google Shape;356;p61"/>
          <p:cNvSpPr txBox="1"/>
          <p:nvPr/>
        </p:nvSpPr>
        <p:spPr>
          <a:xfrm>
            <a:off x="922411" y="6910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357" name="Google Shape;357;p61"/>
          <p:cNvSpPr txBox="1"/>
          <p:nvPr/>
        </p:nvSpPr>
        <p:spPr>
          <a:xfrm>
            <a:off x="5910262" y="1477108"/>
            <a:ext cx="4556700" cy="46899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200"/>
              <a:buFont typeface="Arial"/>
              <a:buNone/>
            </a:pPr>
            <a:r>
              <a:t/>
            </a:r>
            <a:endParaRPr sz="2200">
              <a:solidFill>
                <a:srgbClr val="1C7DDB"/>
              </a:solidFill>
              <a:latin typeface="Arial"/>
              <a:ea typeface="Arial"/>
              <a:cs typeface="Arial"/>
              <a:sym typeface="Arial"/>
            </a:endParaRPr>
          </a:p>
        </p:txBody>
      </p:sp>
      <p:pic>
        <p:nvPicPr>
          <p:cNvPr id="358" name="Google Shape;358;p61"/>
          <p:cNvPicPr preferRelativeResize="0"/>
          <p:nvPr/>
        </p:nvPicPr>
        <p:blipFill rotWithShape="1">
          <a:blip r:embed="rId4">
            <a:alphaModFix/>
          </a:blip>
          <a:srcRect b="0" l="0" r="0" t="0"/>
          <a:stretch/>
        </p:blipFill>
        <p:spPr>
          <a:xfrm>
            <a:off x="5910262" y="1447559"/>
            <a:ext cx="4655613"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